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949bea0ca9a4cca" /><Relationship Type="http://schemas.openxmlformats.org/officeDocument/2006/relationships/extended-properties" Target="/docProps/app.xml" Id="R0c3d4f2886a04874" /><Relationship Type="http://schemas.openxmlformats.org/officeDocument/2006/relationships/officeDocument" Target="/ppt/presentation.xml" Id="Rd88943c657dc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1eadafb6d484f"/>
  </p:sldMasterIdLst>
  <p:notesMasterIdLst>
    <p:notesMasterId xmlns:r="http://schemas.openxmlformats.org/officeDocument/2006/relationships" r:id="R828d0744fe694e63"/>
  </p:notesMasterIdLst>
  <p:sldIdLst>
    <p:sldId xmlns:r="http://schemas.openxmlformats.org/officeDocument/2006/relationships" id="256" r:id="Rfd7fcef6b0134fb3"/>
    <p:sldId xmlns:r="http://schemas.openxmlformats.org/officeDocument/2006/relationships" id="257" r:id="R3d5d86f4883f4299"/>
    <p:sldId xmlns:r="http://schemas.openxmlformats.org/officeDocument/2006/relationships" id="258" r:id="R25423d60994d4610"/>
    <p:sldId xmlns:r="http://schemas.openxmlformats.org/officeDocument/2006/relationships" id="259" r:id="Rbc888fa7d80944a7"/>
    <p:sldId xmlns:r="http://schemas.openxmlformats.org/officeDocument/2006/relationships" id="260" r:id="Re5c03a84bd934867"/>
    <p:sldId xmlns:r="http://schemas.openxmlformats.org/officeDocument/2006/relationships" id="261" r:id="Rc07e74cfee384483"/>
    <p:sldId xmlns:r="http://schemas.openxmlformats.org/officeDocument/2006/relationships" id="262" r:id="Ra53aff10225b4b8d"/>
    <p:sldId xmlns:r="http://schemas.openxmlformats.org/officeDocument/2006/relationships" id="263" r:id="R6ee8732bb074446d"/>
    <p:sldId xmlns:r="http://schemas.openxmlformats.org/officeDocument/2006/relationships" id="264" r:id="R2ba8beac113d4e14"/>
    <p:sldId xmlns:r="http://schemas.openxmlformats.org/officeDocument/2006/relationships" id="265" r:id="R3c77ff4c909740e2"/>
    <p:sldId xmlns:r="http://schemas.openxmlformats.org/officeDocument/2006/relationships" id="266" r:id="R9ce3f9ccbec546b4"/>
    <p:sldId xmlns:r="http://schemas.openxmlformats.org/officeDocument/2006/relationships" id="267" r:id="R48c63d50c42c453b"/>
    <p:sldId xmlns:r="http://schemas.openxmlformats.org/officeDocument/2006/relationships" id="268" r:id="R87027f78e1744490"/>
    <p:sldId xmlns:r="http://schemas.openxmlformats.org/officeDocument/2006/relationships" id="269" r:id="R34aa7909a47e4762"/>
    <p:sldId xmlns:r="http://schemas.openxmlformats.org/officeDocument/2006/relationships" id="270" r:id="R115e281c87b94134"/>
    <p:sldId xmlns:r="http://schemas.openxmlformats.org/officeDocument/2006/relationships" id="271" r:id="Ra3ec1ce71d0841f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52c64befc8e48cf" /><Relationship Type="http://schemas.openxmlformats.org/officeDocument/2006/relationships/slideMaster" Target="/ppt/slideMasters/slideMaster1.xml" Id="Ra401eadafb6d484f" /><Relationship Type="http://schemas.openxmlformats.org/officeDocument/2006/relationships/notesMaster" Target="/ppt/notesMasters/notesMaster1.xml" Id="R828d0744fe694e63" /><Relationship Type="http://schemas.openxmlformats.org/officeDocument/2006/relationships/presProps" Target="/ppt/presProps.xml" Id="R68f072329ae54f3f" /><Relationship Type="http://schemas.openxmlformats.org/officeDocument/2006/relationships/tableStyles" Target="/ppt/tableStyles.xml" Id="R0ec0c237a7b54533" /><Relationship Type="http://schemas.openxmlformats.org/officeDocument/2006/relationships/slide" Target="/ppt/slides/slide1.xml" Id="Rfd7fcef6b0134fb3" /><Relationship Type="http://schemas.openxmlformats.org/officeDocument/2006/relationships/slide" Target="/ppt/slides/slide2.xml" Id="R3d5d86f4883f4299" /><Relationship Type="http://schemas.openxmlformats.org/officeDocument/2006/relationships/slide" Target="/ppt/slides/slide3.xml" Id="R25423d60994d4610" /><Relationship Type="http://schemas.openxmlformats.org/officeDocument/2006/relationships/slide" Target="/ppt/slides/slide4.xml" Id="Rbc888fa7d80944a7" /><Relationship Type="http://schemas.openxmlformats.org/officeDocument/2006/relationships/slide" Target="/ppt/slides/slide5.xml" Id="Re5c03a84bd934867" /><Relationship Type="http://schemas.openxmlformats.org/officeDocument/2006/relationships/slide" Target="/ppt/slides/slide6.xml" Id="Rc07e74cfee384483" /><Relationship Type="http://schemas.openxmlformats.org/officeDocument/2006/relationships/slide" Target="/ppt/slides/slide7.xml" Id="Ra53aff10225b4b8d" /><Relationship Type="http://schemas.openxmlformats.org/officeDocument/2006/relationships/slide" Target="/ppt/slides/slide8.xml" Id="R6ee8732bb074446d" /><Relationship Type="http://schemas.openxmlformats.org/officeDocument/2006/relationships/slide" Target="/ppt/slides/slide9.xml" Id="R2ba8beac113d4e14" /><Relationship Type="http://schemas.openxmlformats.org/officeDocument/2006/relationships/slide" Target="/ppt/slides/slide10.xml" Id="R3c77ff4c909740e2" /><Relationship Type="http://schemas.openxmlformats.org/officeDocument/2006/relationships/slide" Target="/ppt/slides/slide11.xml" Id="R9ce3f9ccbec546b4" /><Relationship Type="http://schemas.openxmlformats.org/officeDocument/2006/relationships/slide" Target="/ppt/slides/slide12.xml" Id="R48c63d50c42c453b" /><Relationship Type="http://schemas.openxmlformats.org/officeDocument/2006/relationships/slide" Target="/ppt/slides/slide13.xml" Id="R87027f78e1744490" /><Relationship Type="http://schemas.openxmlformats.org/officeDocument/2006/relationships/slide" Target="/ppt/slides/slide14.xml" Id="R34aa7909a47e4762" /><Relationship Type="http://schemas.openxmlformats.org/officeDocument/2006/relationships/slide" Target="/ppt/slides/slide15.xml" Id="R115e281c87b94134" /><Relationship Type="http://schemas.openxmlformats.org/officeDocument/2006/relationships/slide" Target="/ppt/slides/slide16.xml" Id="Ra3ec1ce71d0841f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6945193fa194bc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ffacabdc877444b" /><Relationship Type="http://schemas.openxmlformats.org/officeDocument/2006/relationships/notesMaster" Target="/ppt/notesMasters/notesMaster1.xml" Id="R6a3cab8978a34bc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d965faa0e8b4129" /><Relationship Type="http://schemas.openxmlformats.org/officeDocument/2006/relationships/notesMaster" Target="/ppt/notesMasters/notesMaster1.xml" Id="R7bd48eb7fb474f3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f89cf8918994d9b" /><Relationship Type="http://schemas.openxmlformats.org/officeDocument/2006/relationships/notesMaster" Target="/ppt/notesMasters/notesMaster1.xml" Id="R001278bc7f7c43a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9af3246a45f4c9b" /><Relationship Type="http://schemas.openxmlformats.org/officeDocument/2006/relationships/notesMaster" Target="/ppt/notesMasters/notesMaster1.xml" Id="R150f2fcc2ee14cf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5868c3f3a7b4936" /><Relationship Type="http://schemas.openxmlformats.org/officeDocument/2006/relationships/notesMaster" Target="/ppt/notesMasters/notesMaster1.xml" Id="R4ef7f66dfc51408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fdc53a5a40643d8" /><Relationship Type="http://schemas.openxmlformats.org/officeDocument/2006/relationships/notesMaster" Target="/ppt/notesMasters/notesMaster1.xml" Id="R3e3ece4b4679426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6a04d3811c94d77" /><Relationship Type="http://schemas.openxmlformats.org/officeDocument/2006/relationships/notesMaster" Target="/ppt/notesMasters/notesMaster1.xml" Id="Rff362c58c130457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d787cee63914e87" /><Relationship Type="http://schemas.openxmlformats.org/officeDocument/2006/relationships/notesMaster" Target="/ppt/notesMasters/notesMaster1.xml" Id="R27b539dd503f437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889d3a076e74357" /><Relationship Type="http://schemas.openxmlformats.org/officeDocument/2006/relationships/notesMaster" Target="/ppt/notesMasters/notesMaster1.xml" Id="Rbe6e96dc9fed451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83ac2ce87824a60" /><Relationship Type="http://schemas.openxmlformats.org/officeDocument/2006/relationships/notesMaster" Target="/ppt/notesMasters/notesMaster1.xml" Id="Ra563f96dcdef42a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17e5f4158bd4c65" /><Relationship Type="http://schemas.openxmlformats.org/officeDocument/2006/relationships/notesMaster" Target="/ppt/notesMasters/notesMaster1.xml" Id="R6ad07d02ba054c5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7154777b2734c69" /><Relationship Type="http://schemas.openxmlformats.org/officeDocument/2006/relationships/notesMaster" Target="/ppt/notesMasters/notesMaster1.xml" Id="R28b2de713c5c405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125080796fe4cde" /><Relationship Type="http://schemas.openxmlformats.org/officeDocument/2006/relationships/notesMaster" Target="/ppt/notesMasters/notesMaster1.xml" Id="R6cdb5f18e92f4fb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3ca9dc2fb2d4615" /><Relationship Type="http://schemas.openxmlformats.org/officeDocument/2006/relationships/notesMaster" Target="/ppt/notesMasters/notesMaster1.xml" Id="Rfa756986990e4de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62f6d0c5e324098" /><Relationship Type="http://schemas.openxmlformats.org/officeDocument/2006/relationships/notesMaster" Target="/ppt/notesMasters/notesMaster1.xml" Id="Rd7324c0d5bec41b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7a2ef2f9c1649df" /><Relationship Type="http://schemas.openxmlformats.org/officeDocument/2006/relationships/notesMaster" Target="/ppt/notesMasters/notesMaster1.xml" Id="R25c513455e3342a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开场：今天不讲十大 AI 神器，只解决两个问题——如何真正提高个人生产力，以及如何把能力进一步变成一个可验证、可成交、可交付的一人公司。先请观众在评论区写下自己的职业和每天最耗时间的一项工作。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现场演示先输入一句低质量问题，让观众看到泛化答案；再补齐企业人数、员工角色、时长、目标、隐私约束和验收要求。第一版出来后，再让 AI 按时长、零基础、隐私和验收四项自检，最后人工核查客户事实、承诺和语气。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依次讲五个模块。内容持续回答客户真问题；产品小而清楚；营销让合适的人看到可信路径；交付要有输入、步骤、时间、结果和边界；运营至少记录线索来源、咨询原因、成交、耗时和反馈。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让观众现场写一句话产品。指出不要从“帮助企业全面数字化”这样的大命题开始，而要限定人群、场景、问题和可验收结果。产品越清楚，客户越容易理解，你也越容易稳定交付。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发起 A/B/C 投票。强调服务型 OPC 离现有能力最近；知识产品要有案例和反馈，不能只卖信息；微型工具先用人工加 AI 完成十次，确认真实使用和付费意愿后再开发。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建议观众截图。逐日简述：选问题、访谈、写产品、设计最小交付、改造一个 AI 流程、邀请测试者、复盘证据。提醒没有成交也不是失败，它说明对象、问题、表达或交付中至少一项需要调整。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回答常见异议：不会编程也能从服务开始；没有粉丝先找十个有真问题的人；担心输出不专业就增加材料、标准和人工核验；是否全职要结合现金流、家庭责任、风险承受能力和真实订单，不冲动决定。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总结三句话：AI 放大的首先是目标、标准和判断；先标准化再自动化；OPC 是围绕真实客户问题跑通完整闭环。行动召唤：直播结束后只完成一个动作——写下最想解决的客户问题。需要资料的观众评论或私信 OPC。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让观众在评论区写：上班、自由职业、创业或正在寻找方向，以及最耗时间的一项工作。说明后面会挑真实任务拆解。强调：收藏工具不是生产力，清晰流程才是。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纠正两个极端：AI 既不是只会聊天的搜索框，也不是可以独立承担责任的万能员工。它是能力放大器。解释公式，并强调涉及客户事实、承诺和专业判断时必须人工复核。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说明 OPC 的重点不是人数少，而是闭环完整。只有内容没有产品、只有流量没有交付、只有忙碌没有客户验证，都不构成公司。一个人通过 AI、自动化和按需协作者，把自己的注意力留给选择、判断和责任。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用这一页做留人预告。说明只想提高效率的观众，前半段马上能用；已经考虑副业或创业的观众，后半段会告诉他如何从真实问题开始，而不是先注册公司、做 Logo 或开发大产品。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依次解释任务、流程、知识、决策四层。指出大多数人停在任务层，一次次从空白聊天框开始。真正形成复利，要把可重复工作固定成流程，把优秀案例、标准和复盘沉淀成知识。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让观众记住五项结构：角色、目标、材料、标准、输出格式。指出缺少材料和标准时，AI 只能产生看起来完整但不能交付的平均答案。可请观众用一句话写出自己的任务、交付对象和合格标准。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用每周行业研究作为例子：收集、去重、分类、提炼、核查、审阅、发布。让观众判断每一步是必须由本人完成、AI 辅助，还是可自动执行。重点强调：先把流程画清楚，再选择工具。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知识层讲复利：不要每次写方案都重新回忆。决策层讲边界：让 AI 从客户、竞争对手、交付负责人和风险审查者角度提问，但不要让 AI 替你拍板。补充隐私、脱敏和来源核查提醒。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livestream script, 2026-08-28.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4056cfe5c497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ed5c06c814e48e6" /><Relationship Type="http://schemas.openxmlformats.org/officeDocument/2006/relationships/slideLayout" Target="/ppt/slideLayouts/slideLayout1.xml" Id="R4fd6c130189e47c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6c130189e47c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6099d846a48c8" /><Relationship Type="http://schemas.openxmlformats.org/officeDocument/2006/relationships/image" Target="/ppt/media/image.png" Id="Rf010150cc4204eee" /><Relationship Type="http://schemas.openxmlformats.org/officeDocument/2006/relationships/notesSlide" Target="/ppt/notesSlides/notesSlide1.xml" Id="Re6160e4f2c4747b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316627b14086" /><Relationship Type="http://schemas.openxmlformats.org/officeDocument/2006/relationships/notesSlide" Target="/ppt/notesSlides/notesSlide10.xml" Id="R67c2d349a8ff431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93293b69d435c" /><Relationship Type="http://schemas.openxmlformats.org/officeDocument/2006/relationships/notesSlide" Target="/ppt/notesSlides/notesSlide11.xml" Id="Ra40eeee69fac488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c595c97c24b25" /><Relationship Type="http://schemas.openxmlformats.org/officeDocument/2006/relationships/notesSlide" Target="/ppt/notesSlides/notesSlide12.xml" Id="R1060f79f92f0416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fd6c711c94b38" /><Relationship Type="http://schemas.openxmlformats.org/officeDocument/2006/relationships/notesSlide" Target="/ppt/notesSlides/notesSlide13.xml" Id="R7876975015ae4a9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eb5bf889471b" /><Relationship Type="http://schemas.openxmlformats.org/officeDocument/2006/relationships/notesSlide" Target="/ppt/notesSlides/notesSlide14.xml" Id="R34cebfd4f7b7468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786190e3467a" /><Relationship Type="http://schemas.openxmlformats.org/officeDocument/2006/relationships/notesSlide" Target="/ppt/notesSlides/notesSlide15.xml" Id="Rf3051f87f6c34db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a7d68ad544751" /><Relationship Type="http://schemas.openxmlformats.org/officeDocument/2006/relationships/notesSlide" Target="/ppt/notesSlides/notesSlide16.xml" Id="R55fb73ac18aa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068fe59c4fe2" /><Relationship Type="http://schemas.openxmlformats.org/officeDocument/2006/relationships/notesSlide" Target="/ppt/notesSlides/notesSlide2.xml" Id="Rb16483a0719e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f689569f24544" /><Relationship Type="http://schemas.openxmlformats.org/officeDocument/2006/relationships/notesSlide" Target="/ppt/notesSlides/notesSlide3.xml" Id="Rae71d2daf5dd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a4ce949e147fb" /><Relationship Type="http://schemas.openxmlformats.org/officeDocument/2006/relationships/notesSlide" Target="/ppt/notesSlides/notesSlide4.xml" Id="R70adb8a490d3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68dd53f24a22" /><Relationship Type="http://schemas.openxmlformats.org/officeDocument/2006/relationships/notesSlide" Target="/ppt/notesSlides/notesSlide5.xml" Id="R0ac63729ca55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dc1e52f3f4e27" /><Relationship Type="http://schemas.openxmlformats.org/officeDocument/2006/relationships/notesSlide" Target="/ppt/notesSlides/notesSlide6.xml" Id="Re9aba63dc19f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3246a9dad4997" /><Relationship Type="http://schemas.openxmlformats.org/officeDocument/2006/relationships/notesSlide" Target="/ppt/notesSlides/notesSlide7.xml" Id="R7c8a6384c78d427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d2b8ed55a47f8" /><Relationship Type="http://schemas.openxmlformats.org/officeDocument/2006/relationships/notesSlide" Target="/ppt/notesSlides/notesSlide8.xml" Id="R5fdaebd09f7c4e2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353f795004f75" /><Relationship Type="http://schemas.openxmlformats.org/officeDocument/2006/relationships/notesSlide" Target="/ppt/notesSlides/notesSlide9.xml" Id="R7ac4b5228de1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10150cc4204ee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6895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kicker-10">
            <a:extLst xmlns:a="http://schemas.openxmlformats.org/drawingml/2006/main">
              <a:ext uri="{FF2B5EF4-FFF2-40B4-BE49-F238E27FC236}">
                <a16:creationId xmlns:a16="http://schemas.microsoft.com/office/drawing/2014/main" id="{724D882C-F0FC-47B3-8EBA-76EB6F21F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LIVE DEMO</a:t>
            </a:r>
          </a:p>
        </p:txBody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DFC3B946-8A44-4EDA-B825-0B0A773B1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把“帮我写方案”重构成可交付工作流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ED9491-4D63-461E-B162-D8765261C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10">
            <a:extLst xmlns:a="http://schemas.openxmlformats.org/drawingml/2006/main">
              <a:ext uri="{FF2B5EF4-FFF2-40B4-BE49-F238E27FC236}">
                <a16:creationId xmlns:a16="http://schemas.microsoft.com/office/drawing/2014/main" id="{EA19F499-33A7-485C-A37F-3A23B66A8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FEB5B0-D35A-4561-A932-0119DB3E6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114800" cy="295275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301B28"/>
          </a:solidFill>
          <a:ln xmlns:a="http://schemas.openxmlformats.org/drawingml/2006/main" w="9525">
            <a:solidFill>
              <a:srgbClr val="69354A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FFBC9B31-7667-4322-9E41-5F55AB8CF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812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9EBF"/>
                </a:solidFill>
              </a:defRPr>
            </a:pPr>
            <a:r>
              <a:rPr sz="1650" b="1">
                <a:solidFill>
                  <a:srgbClr val="FF9EBF"/>
                </a:solidFill>
              </a:rPr>
              <a:t>低质量提问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630B9C9-288B-42D2-AEE4-B6E7D64EC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8610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7FBFF"/>
                </a:solidFill>
              </a:defRPr>
            </a:pPr>
            <a:r>
              <a:rPr sz="2700" b="1">
                <a:solidFill>
                  <a:srgbClr val="F7FBFF"/>
                </a:solidFill>
              </a:rPr>
              <a:t>“帮我写一个</a:t>
            </a:r>
          </a:p>
          <a:p xmlns:a="http://schemas.openxmlformats.org/drawingml/2006/main">
            <a:pPr>
              <a:defRPr sz="2700" b="1">
                <a:solidFill>
                  <a:srgbClr val="F7FBFF"/>
                </a:solidFill>
              </a:defRPr>
            </a:pPr>
            <a:r>
              <a:rPr sz="2700" b="1">
                <a:solidFill>
                  <a:srgbClr val="F7FBFF"/>
                </a:solidFill>
              </a:rPr>
              <a:t>AI 培训方案。”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7455A0B-A4C3-4472-BF25-CCB9598B5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324350"/>
            <a:ext cx="3143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1C8D6"/>
                </a:solidFill>
              </a:defRPr>
            </a:pPr>
            <a:r>
              <a:rPr sz="1275" b="0">
                <a:solidFill>
                  <a:srgbClr val="F1C8D6"/>
                </a:solidFill>
              </a:rPr>
              <a:t>没有背景 · 没有目标</a:t>
            </a:r>
          </a:p>
          <a:p xmlns:a="http://schemas.openxmlformats.org/drawingml/2006/main">
            <a:pPr>
              <a:defRPr sz="1275" b="0">
                <a:solidFill>
                  <a:srgbClr val="F1C8D6"/>
                </a:solidFill>
              </a:defRPr>
            </a:pPr>
            <a:r>
              <a:rPr sz="1275" b="0">
                <a:solidFill>
                  <a:srgbClr val="F1C8D6"/>
                </a:solidFill>
              </a:rPr>
              <a:t>没有约束 · 没有验收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546E802-DF68-42A3-8E0E-35C65567B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219450"/>
            <a:ext cx="685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6C768"/>
                </a:solidFill>
              </a:defRPr>
            </a:pPr>
            <a:r>
              <a:rPr sz="3600" b="1">
                <a:solidFill>
                  <a:srgbClr val="F6C768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B3E479-5080-402F-84F0-C8D84620B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114550"/>
            <a:ext cx="5543550" cy="2952750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15375F"/>
          </a:solidFill>
          <a:ln xmlns:a="http://schemas.openxmlformats.org/drawingml/2006/main" w="9525">
            <a:solidFill>
              <a:srgbClr val="35C4FF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73D6100-6402-4230-805B-A7113898A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38125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5C4FF"/>
                </a:solidFill>
              </a:defRPr>
            </a:pPr>
            <a:r>
              <a:rPr sz="1650" b="1">
                <a:solidFill>
                  <a:srgbClr val="35C4FF"/>
                </a:solidFill>
              </a:rPr>
              <a:t>任务卡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8B1E299-1E12-4758-AC40-28F98A930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914650"/>
            <a:ext cx="47625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F7FBFF"/>
                </a:solidFill>
              </a:defRPr>
            </a:pPr>
            <a:r>
              <a:rPr sz="1500" b="0">
                <a:solidFill>
                  <a:srgbClr val="F7FBFF"/>
                </a:solidFill>
              </a:rPr>
              <a:t>30 人本地服务企业 · 3 小时工作坊</a:t>
            </a:r>
          </a:p>
          <a:p xmlns:a="http://schemas.openxmlformats.org/drawingml/2006/main">
            <a:pPr>
              <a:defRPr sz="1500" b="0">
                <a:solidFill>
                  <a:srgbClr val="F7FBFF"/>
                </a:solidFill>
              </a:defRPr>
            </a:pPr>
            <a:r>
              <a:rPr sz="1500" b="0">
                <a:solidFill>
                  <a:srgbClr val="F7FBFF"/>
                </a:solidFill>
              </a:rPr>
              <a:t>对象：销售 / 客服 / 运营，AI 零基础</a:t>
            </a:r>
          </a:p>
          <a:p xmlns:a="http://schemas.openxmlformats.org/drawingml/2006/main">
            <a:pPr>
              <a:defRPr sz="1500" b="0">
                <a:solidFill>
                  <a:srgbClr val="F7FBFF"/>
                </a:solidFill>
              </a:defRPr>
            </a:pPr>
            <a:r>
              <a:rPr sz="1500" b="0">
                <a:solidFill>
                  <a:srgbClr val="F7FBFF"/>
                </a:solidFill>
              </a:rPr>
              <a:t>结果：会议纪要、需求整理、营销初稿</a:t>
            </a:r>
          </a:p>
          <a:p xmlns:a="http://schemas.openxmlformats.org/drawingml/2006/main">
            <a:pPr>
              <a:defRPr sz="1500" b="0">
                <a:solidFill>
                  <a:srgbClr val="F7FBFF"/>
                </a:solidFill>
              </a:defRPr>
            </a:pPr>
            <a:r>
              <a:rPr sz="1500" b="0">
                <a:solidFill>
                  <a:srgbClr val="F7FBFF"/>
                </a:solidFill>
              </a:rPr>
              <a:t>约束：客户隐私不得上传</a:t>
            </a:r>
          </a:p>
          <a:p xmlns:a="http://schemas.openxmlformats.org/drawingml/2006/main">
            <a:pPr>
              <a:defRPr sz="1500" b="0">
                <a:solidFill>
                  <a:srgbClr val="F7FBFF"/>
                </a:solidFill>
              </a:defRPr>
            </a:pPr>
            <a:r>
              <a:rPr sz="1500" b="0">
                <a:solidFill>
                  <a:srgbClr val="F7FBFF"/>
                </a:solidFill>
              </a:rPr>
              <a:t>验收：先问 8 个问题，再给结构与练习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35A9C9C3-F528-4DCD-A532-81578B7D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429250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6C768"/>
                </a:solidFill>
              </a:defRPr>
            </a:pPr>
            <a:r>
              <a:rPr sz="1725" b="1">
                <a:solidFill>
                  <a:srgbClr val="F6C768"/>
                </a:solidFill>
              </a:rPr>
              <a:t>生成初稿 → 按标准自检 → 人工核验事实与承诺</a:t>
            </a:r>
          </a:p>
        </p:txBody>
      </p:sp>
      <p:sp>
        <p:nvSpPr>
          <p:cNvPr id="14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F10C241D-EB15-4712-8E61-274E20596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15" name="footer-url">
            <a:extLst xmlns:a="http://schemas.openxmlformats.org/drawingml/2006/main">
              <a:ext uri="{FF2B5EF4-FFF2-40B4-BE49-F238E27FC236}">
                <a16:creationId xmlns:a16="http://schemas.microsoft.com/office/drawing/2014/main" id="{CF7F87CE-ACF7-44D4-A558-9FA05DED3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52998009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-11">
            <a:extLst xmlns:a="http://schemas.openxmlformats.org/drawingml/2006/main">
              <a:ext uri="{FF2B5EF4-FFF2-40B4-BE49-F238E27FC236}">
                <a16:creationId xmlns:a16="http://schemas.microsoft.com/office/drawing/2014/main" id="{649569D9-0A51-4A1F-BB71-1B592E0D9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BUSINESS LOOP</a:t>
            </a:r>
          </a:p>
        </p:txBody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12377F22-29FD-488A-9E34-94F031745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OPC 的重点不是人数少，而是闭环完整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B02784-8B96-473B-8826-009FDAF3E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11">
            <a:extLst xmlns:a="http://schemas.openxmlformats.org/drawingml/2006/main">
              <a:ext uri="{FF2B5EF4-FFF2-40B4-BE49-F238E27FC236}">
                <a16:creationId xmlns:a16="http://schemas.microsoft.com/office/drawing/2014/main" id="{9360E6FF-4CA7-4EFB-B088-8CA37CD07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F4D38E-168F-4B45-951E-007709BE6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190750"/>
            <a:ext cx="22860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35C4FF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BA85B2E-5B13-41CF-9009-AB6BEC7E6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362200"/>
            <a:ext cx="1828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35C4FF"/>
                </a:solidFill>
              </a:defRPr>
            </a:pPr>
            <a:r>
              <a:rPr sz="1950" b="1">
                <a:solidFill>
                  <a:srgbClr val="35C4FF"/>
                </a:solidFill>
              </a:rPr>
              <a:t>内容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3569A3F-ABBC-498B-B8E0-E77259DBB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781300"/>
            <a:ext cx="1828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回答真实问题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272ACC-B62C-4AD5-8368-74B24155A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905000"/>
            <a:ext cx="22860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F6C768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4432D12-8DB9-4E34-BCA7-0A4824EC8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076450"/>
            <a:ext cx="1828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6C768"/>
                </a:solidFill>
              </a:defRPr>
            </a:pPr>
            <a:r>
              <a:rPr sz="1950" b="1">
                <a:solidFill>
                  <a:srgbClr val="F6C768"/>
                </a:solidFill>
              </a:rPr>
              <a:t>产品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707C057-9CCF-4F96-B0CB-8F1C000E0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495550"/>
            <a:ext cx="1828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给出明确结果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CFC592-AA50-4A4D-A8A2-3698F9516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190750"/>
            <a:ext cx="22860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53D3A2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3C208BE-0FC4-499A-A2C4-92AEEDB1A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362200"/>
            <a:ext cx="1828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53D3A2"/>
                </a:solidFill>
              </a:defRPr>
            </a:pPr>
            <a:r>
              <a:rPr sz="1950" b="1">
                <a:solidFill>
                  <a:srgbClr val="53D3A2"/>
                </a:solidFill>
              </a:rPr>
              <a:t>营销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CBD878BB-8249-4128-A434-ABFF4C036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781300"/>
            <a:ext cx="1828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建立可信连接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9C66D3-62B1-4694-B756-37BA6309E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171950"/>
            <a:ext cx="22860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35C4FF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00D88A23-205D-420F-8177-CC238ACE8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343400"/>
            <a:ext cx="1828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35C4FF"/>
                </a:solidFill>
              </a:defRPr>
            </a:pPr>
            <a:r>
              <a:rPr sz="1950" b="1">
                <a:solidFill>
                  <a:srgbClr val="35C4FF"/>
                </a:solidFill>
              </a:rPr>
              <a:t>交付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CFAF434-70F2-46BA-BFAB-90FD340CA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762500"/>
            <a:ext cx="1828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稳定兑现承诺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677A63-6CAE-4438-BE0C-30A184DC2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171950"/>
            <a:ext cx="22860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F6C768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7EE72683-036C-4640-9509-AF32DEBA1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343400"/>
            <a:ext cx="1828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6C768"/>
                </a:solidFill>
              </a:defRPr>
            </a:pPr>
            <a:r>
              <a:rPr sz="1950" b="1">
                <a:solidFill>
                  <a:srgbClr val="F6C768"/>
                </a:solidFill>
              </a:rPr>
              <a:t>运营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838D0C1-09D6-4C8B-9160-BE58B9270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762500"/>
            <a:ext cx="1828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记录线索与复盘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E9F7D1-A7BA-43A6-86F6-5712484AB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76600"/>
            <a:ext cx="266700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375F"/>
          </a:solidFill>
          <a:ln xmlns:a="http://schemas.openxmlformats.org/drawingml/2006/main" w="19050">
            <a:solidFill>
              <a:srgbClr val="F6C768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F19525E3-754D-4E9A-9CB0-3617153D0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562350"/>
            <a:ext cx="17526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7FBFF"/>
                </a:solidFill>
              </a:defRPr>
            </a:pPr>
            <a:r>
              <a:rPr sz="2250" b="1">
                <a:solidFill>
                  <a:srgbClr val="F7FBFF"/>
                </a:solidFill>
              </a:rPr>
              <a:t>一个真实</a:t>
            </a:r>
          </a:p>
          <a:p xmlns:a="http://schemas.openxmlformats.org/drawingml/2006/main">
            <a:pPr>
              <a:defRPr sz="2250" b="1">
                <a:solidFill>
                  <a:srgbClr val="F7FBFF"/>
                </a:solidFill>
              </a:defRPr>
            </a:pPr>
            <a:r>
              <a:rPr sz="2250" b="1">
                <a:solidFill>
                  <a:srgbClr val="F7FBFF"/>
                </a:solidFill>
              </a:rPr>
              <a:t>客户问题</a:t>
            </a:r>
          </a:p>
        </p:txBody>
      </p:sp>
      <p:sp>
        <p:nvSpPr>
          <p:cNvPr id="22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B9A93EFD-2E58-4AEC-93B9-A9610186F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23" name="footer-url">
            <a:extLst xmlns:a="http://schemas.openxmlformats.org/drawingml/2006/main">
              <a:ext uri="{FF2B5EF4-FFF2-40B4-BE49-F238E27FC236}">
                <a16:creationId xmlns:a16="http://schemas.microsoft.com/office/drawing/2014/main" id="{D52AD3A8-24B1-4C3F-96B1-FB92CC180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131216428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-12">
            <a:extLst xmlns:a="http://schemas.openxmlformats.org/drawingml/2006/main">
              <a:ext uri="{FF2B5EF4-FFF2-40B4-BE49-F238E27FC236}">
                <a16:creationId xmlns:a16="http://schemas.microsoft.com/office/drawing/2014/main" id="{34C0B952-8ACF-439B-84E4-B7283E80A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MINIMUM OFFER</a:t>
            </a:r>
          </a:p>
        </p:txBody>
      </p:sp>
      <p:sp>
        <p:nvSpPr>
          <p:cNvPr id="2" name="title-12">
            <a:extLst xmlns:a="http://schemas.openxmlformats.org/drawingml/2006/main">
              <a:ext uri="{FF2B5EF4-FFF2-40B4-BE49-F238E27FC236}">
                <a16:creationId xmlns:a16="http://schemas.microsoft.com/office/drawing/2014/main" id="{B7D5226A-E6DF-413B-B6F1-4DB62AC27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第一款产品应该小、清楚、能交付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8CF967-BBDB-4A9A-82C0-7797DF22B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12">
            <a:extLst xmlns:a="http://schemas.openxmlformats.org/drawingml/2006/main">
              <a:ext uri="{FF2B5EF4-FFF2-40B4-BE49-F238E27FC236}">
                <a16:creationId xmlns:a16="http://schemas.microsoft.com/office/drawing/2014/main" id="{4CC681A2-A350-4F01-9132-D93AA7A09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12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C37A3C2C-5228-46AD-9F80-35039AFB7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62200"/>
            <a:ext cx="152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8EABC7"/>
                </a:solidFill>
              </a:defRPr>
            </a:pPr>
            <a:r>
              <a:rPr sz="2250" b="1">
                <a:solidFill>
                  <a:srgbClr val="8EABC7"/>
                </a:solidFill>
              </a:rPr>
              <a:t>我帮助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E29190-DC27-4D5B-AA74-A3AC4102B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171700"/>
            <a:ext cx="2266950" cy="781050"/>
          </a:xfrm>
          <a:prstGeom xmlns:a="http://schemas.openxmlformats.org/drawingml/2006/main" prst="roundRect">
            <a:avLst>
              <a:gd name="adj" fmla="val 21951"/>
            </a:avLst>
          </a:prstGeom>
          <a:solidFill xmlns:a="http://schemas.openxmlformats.org/drawingml/2006/main">
            <a:srgbClr val="15375F"/>
          </a:solidFill>
          <a:ln xmlns:a="http://schemas.openxmlformats.org/drawingml/2006/main" w="9525">
            <a:solidFill>
              <a:srgbClr val="35C4FF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450BA06-3813-4F9E-BF40-5C55EE100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2362200"/>
            <a:ext cx="1695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7FBFF"/>
                </a:solidFill>
              </a:defRPr>
            </a:pPr>
            <a:r>
              <a:rPr sz="2100" b="1">
                <a:solidFill>
                  <a:srgbClr val="F7FBFF"/>
                </a:solidFill>
              </a:rPr>
              <a:t>某类人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2081DBD-7F42-46F6-8695-F0F560C6C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362200"/>
            <a:ext cx="66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8EABC7"/>
                </a:solidFill>
              </a:defRPr>
            </a:pPr>
            <a:r>
              <a:rPr sz="2250" b="1">
                <a:solidFill>
                  <a:srgbClr val="8EABC7"/>
                </a:solidFill>
              </a:rPr>
              <a:t>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307BA6-F9A1-4379-8DB1-9A1A549C9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675" y="2171700"/>
            <a:ext cx="2266950" cy="781050"/>
          </a:xfrm>
          <a:prstGeom xmlns:a="http://schemas.openxmlformats.org/drawingml/2006/main" prst="roundRect">
            <a:avLst>
              <a:gd name="adj" fmla="val 21951"/>
            </a:avLst>
          </a:prstGeom>
          <a:solidFill xmlns:a="http://schemas.openxmlformats.org/drawingml/2006/main">
            <a:srgbClr val="15375F"/>
          </a:solidFill>
          <a:ln xmlns:a="http://schemas.openxmlformats.org/drawingml/2006/main" w="9525">
            <a:solidFill>
              <a:srgbClr val="35C4FF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C1DECDDE-9CB9-4E24-9AE2-179D9A099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362200"/>
            <a:ext cx="1695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7FBFF"/>
                </a:solidFill>
              </a:defRPr>
            </a:pPr>
            <a:r>
              <a:rPr sz="2100" b="1">
                <a:solidFill>
                  <a:srgbClr val="F7FBFF"/>
                </a:solidFill>
              </a:rPr>
              <a:t>某个场景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724B6993-835C-473F-8D84-3E73E5148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36220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8EABC7"/>
                </a:solidFill>
              </a:defRPr>
            </a:pPr>
            <a:r>
              <a:rPr sz="2250" b="1">
                <a:solidFill>
                  <a:srgbClr val="8EABC7"/>
                </a:solidFill>
              </a:rPr>
              <a:t>解决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C8F802-7102-4EE6-9612-55CCB48A1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171700"/>
            <a:ext cx="2571750" cy="781050"/>
          </a:xfrm>
          <a:prstGeom xmlns:a="http://schemas.openxmlformats.org/drawingml/2006/main" prst="roundRect">
            <a:avLst>
              <a:gd name="adj" fmla="val 21951"/>
            </a:avLst>
          </a:prstGeom>
          <a:solidFill xmlns:a="http://schemas.openxmlformats.org/drawingml/2006/main">
            <a:srgbClr val="15375F"/>
          </a:solidFill>
          <a:ln xmlns:a="http://schemas.openxmlformats.org/drawingml/2006/main" w="9525">
            <a:solidFill>
              <a:srgbClr val="F6C768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CA538CD3-EE05-4790-8E1D-6597CA582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36220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7FBFF"/>
                </a:solidFill>
              </a:defRPr>
            </a:pPr>
            <a:r>
              <a:rPr sz="2100" b="1">
                <a:solidFill>
                  <a:srgbClr val="F7FBFF"/>
                </a:solidFill>
              </a:rPr>
              <a:t>具体问题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6F2965-A3F7-4A31-ABC3-3C9393BAC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90900"/>
            <a:ext cx="1043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8496B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F352A33-D5A4-4F0B-99B3-5FDE01B88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52850"/>
            <a:ext cx="447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F6C768"/>
                </a:solidFill>
              </a:defRPr>
            </a:pPr>
            <a:r>
              <a:rPr sz="2400" b="1">
                <a:solidFill>
                  <a:srgbClr val="F6C768"/>
                </a:solidFill>
              </a:rPr>
              <a:t>并交付一个可验收结果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EB03DF-16F9-4278-B384-1F717F480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76750"/>
            <a:ext cx="10439400" cy="1104900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BF00575-E1A9-424F-9369-7A1B4D845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762500"/>
            <a:ext cx="98298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F7FBFF"/>
                </a:solidFill>
              </a:defRPr>
            </a:pPr>
            <a:r>
              <a:rPr sz="1725" b="0">
                <a:solidFill>
                  <a:srgbClr val="F7FBFF"/>
                </a:solidFill>
              </a:rPr>
              <a:t>示例：用 90 分钟帮 10 人以内团队梳理 3 个可落地的 AI 工作流，并交付任务卡模板。</a:t>
            </a:r>
          </a:p>
        </p:txBody>
      </p:sp>
      <p:sp>
        <p:nvSpPr>
          <p:cNvPr id="18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76F4ED19-3F32-4FB1-8EAA-E1666807B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19" name="footer-url">
            <a:extLst xmlns:a="http://schemas.openxmlformats.org/drawingml/2006/main">
              <a:ext uri="{FF2B5EF4-FFF2-40B4-BE49-F238E27FC236}">
                <a16:creationId xmlns:a16="http://schemas.microsoft.com/office/drawing/2014/main" id="{88CC098B-6215-4A14-947A-3EC6ED44D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214053180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kicker-13">
            <a:extLst xmlns:a="http://schemas.openxmlformats.org/drawingml/2006/main">
              <a:ext uri="{FF2B5EF4-FFF2-40B4-BE49-F238E27FC236}">
                <a16:creationId xmlns:a16="http://schemas.microsoft.com/office/drawing/2014/main" id="{2228FE10-13EB-43CA-9BE9-DA5746335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THREE PATHS</a:t>
            </a:r>
          </a:p>
        </p:txBody>
      </p:sp>
      <p:sp>
        <p:nvSpPr>
          <p:cNvPr id="2" name="title-13">
            <a:extLst xmlns:a="http://schemas.openxmlformats.org/drawingml/2006/main">
              <a:ext uri="{FF2B5EF4-FFF2-40B4-BE49-F238E27FC236}">
                <a16:creationId xmlns:a16="http://schemas.microsoft.com/office/drawing/2014/main" id="{DAE13E37-30E8-4FEB-AC99-F00BC4E8B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选择离你的能力和客户最近的路径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1AF163-0C69-4C1D-B4C3-0DD0C3FDE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13">
            <a:extLst xmlns:a="http://schemas.openxmlformats.org/drawingml/2006/main">
              <a:ext uri="{FF2B5EF4-FFF2-40B4-BE49-F238E27FC236}">
                <a16:creationId xmlns:a16="http://schemas.microsoft.com/office/drawing/2014/main" id="{417F5C83-C1BB-469A-9F2C-7A4A65096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CAB2D5-5E47-4E8B-9359-05028DBE2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3295650" cy="314325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E8BF7D0-0A6F-4CD6-9EF2-C6A62F92D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4315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5C4FF"/>
                </a:solidFill>
              </a:defRPr>
            </a:pPr>
            <a:r>
              <a:rPr sz="1650" b="1">
                <a:solidFill>
                  <a:srgbClr val="35C4FF"/>
                </a:solidFill>
              </a:rPr>
              <a:t>A · AI 增强型服务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4DCDB79-7324-48BA-A194-BBA75A215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28384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适合：已经有专业技能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先做：访谈 3 位客户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再做：一个小范围付费试单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优势：最快获得真实反馈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0F2540-A5F3-468C-9C40-7F8622E5F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152650"/>
            <a:ext cx="3295650" cy="314325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0F3CEF9C-074B-4218-BEBD-74063FC51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34315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6C768"/>
                </a:solidFill>
              </a:defRPr>
            </a:pPr>
            <a:r>
              <a:rPr sz="1650" b="1">
                <a:solidFill>
                  <a:srgbClr val="F6C768"/>
                </a:solidFill>
              </a:rPr>
              <a:t>B · 知识产品与陪跑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F89070B-222B-423B-9BFE-0D8944962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743200"/>
            <a:ext cx="28384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适合：反复解决同类问题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先做：沉淀案例与方法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再做：模板、工作坊或陪跑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关键：练习、反馈和验收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0320DB-108D-48BD-9451-3889E9C8D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152650"/>
            <a:ext cx="3295650" cy="314325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BB986DE-F828-4858-9975-5248214D3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34315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3D3A2"/>
                </a:solidFill>
              </a:defRPr>
            </a:pPr>
            <a:r>
              <a:rPr sz="1650" b="1">
                <a:solidFill>
                  <a:srgbClr val="53D3A2"/>
                </a:solidFill>
              </a:rPr>
              <a:t>C · 微型工具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1E8B5BC-41E9-49AB-BA87-756A2583F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743200"/>
            <a:ext cx="28384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适合：看到高频流程问题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先做：人工 + AI 完成 10 次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再做：决定是否产品化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关键：安全、稳定与售后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6692B49-4042-4110-8A57-22483C242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638800"/>
            <a:ext cx="590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F"/>
                </a:solidFill>
              </a:defRPr>
            </a:pPr>
            <a:r>
              <a:rPr sz="1800" b="1">
                <a:solidFill>
                  <a:srgbClr val="F7FBFF"/>
                </a:solidFill>
              </a:rPr>
              <a:t>不要选看起来最酷的，选最容易验证的。</a:t>
            </a:r>
          </a:p>
        </p:txBody>
      </p:sp>
      <p:sp>
        <p:nvSpPr>
          <p:cNvPr id="15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00EDAA5B-5F7B-4886-8E30-4A2B0187A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16" name="footer-url">
            <a:extLst xmlns:a="http://schemas.openxmlformats.org/drawingml/2006/main">
              <a:ext uri="{FF2B5EF4-FFF2-40B4-BE49-F238E27FC236}">
                <a16:creationId xmlns:a16="http://schemas.microsoft.com/office/drawing/2014/main" id="{051A8B5C-C87E-4088-AE34-B8B460165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18415576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kicker-14">
            <a:extLst xmlns:a="http://schemas.openxmlformats.org/drawingml/2006/main">
              <a:ext uri="{FF2B5EF4-FFF2-40B4-BE49-F238E27FC236}">
                <a16:creationId xmlns:a16="http://schemas.microsoft.com/office/drawing/2014/main" id="{F7C7D6B4-AFD0-493A-8220-1E150D703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7-DAY START</a:t>
            </a:r>
          </a:p>
        </p:txBody>
      </p:sp>
      <p:sp>
        <p:nvSpPr>
          <p:cNvPr id="2" name="title-14">
            <a:extLst xmlns:a="http://schemas.openxmlformats.org/drawingml/2006/main">
              <a:ext uri="{FF2B5EF4-FFF2-40B4-BE49-F238E27FC236}">
                <a16:creationId xmlns:a16="http://schemas.microsoft.com/office/drawing/2014/main" id="{949696F8-5E51-4644-88D0-074448096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不再收藏工具：用 7 天完成第一次验证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985EC1-A08E-48FB-9991-0BC497CDF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14">
            <a:extLst xmlns:a="http://schemas.openxmlformats.org/drawingml/2006/main">
              <a:ext uri="{FF2B5EF4-FFF2-40B4-BE49-F238E27FC236}">
                <a16:creationId xmlns:a16="http://schemas.microsoft.com/office/drawing/2014/main" id="{2725B6E8-9408-48A0-9520-7A5F8EEE7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57E49F-9B40-4C0A-9866-6A425B555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57400"/>
            <a:ext cx="2381250" cy="1257300"/>
          </a:xfrm>
          <a:prstGeom xmlns:a="http://schemas.openxmlformats.org/drawingml/2006/main" prst="roundRect">
            <a:avLst>
              <a:gd name="adj" fmla="val 1515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DF7427A1-8AAE-4F83-ACAE-02EAD2F2F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28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D1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1FF01C2-F4E5-427F-B166-4FEE68B13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670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选一个问题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4C4FFF-C01E-4853-8D57-BB1205563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057400"/>
            <a:ext cx="2381250" cy="1257300"/>
          </a:xfrm>
          <a:prstGeom xmlns:a="http://schemas.openxmlformats.org/drawingml/2006/main" prst="roundRect">
            <a:avLst>
              <a:gd name="adj" fmla="val 1515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16D13CC-DA40-44F4-9AF0-E60E63682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228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D2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FBEB55D-D07A-47AD-804F-BDB77DD56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6670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访谈三个人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5EC752-D7E3-49A2-9595-B2D4134B9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057400"/>
            <a:ext cx="2381250" cy="1257300"/>
          </a:xfrm>
          <a:prstGeom xmlns:a="http://schemas.openxmlformats.org/drawingml/2006/main" prst="roundRect">
            <a:avLst>
              <a:gd name="adj" fmla="val 1515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4218BE8-2B3B-4580-A9D7-B131A43B3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28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D3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8D33774-FE94-41B2-90C0-5C082BE11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6670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一句话产品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8EA693-2D52-41D6-87A6-650D646FA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057400"/>
            <a:ext cx="2381250" cy="1257300"/>
          </a:xfrm>
          <a:prstGeom xmlns:a="http://schemas.openxmlformats.org/drawingml/2006/main" prst="roundRect">
            <a:avLst>
              <a:gd name="adj" fmla="val 1515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9127EB8-3A87-4CC2-91D0-9F37DF366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228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D4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67177EA8-4BC1-4C71-9E4B-3D8111A65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6670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设计最小交付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C315CD-2415-41AB-A4B9-5D321E8FA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381250" cy="1257300"/>
          </a:xfrm>
          <a:prstGeom xmlns:a="http://schemas.openxmlformats.org/drawingml/2006/main" prst="roundRect">
            <a:avLst>
              <a:gd name="adj" fmla="val 1515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7E98865-3058-41E5-A556-2454A5670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862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D5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23C8632D-C135-4D27-88A2-855B2866B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32435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搭一个 AI 流程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3820F6-4846-4758-A33E-B041525FE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714750"/>
            <a:ext cx="2381250" cy="1257300"/>
          </a:xfrm>
          <a:prstGeom xmlns:a="http://schemas.openxmlformats.org/drawingml/2006/main" prst="roundRect">
            <a:avLst>
              <a:gd name="adj" fmla="val 1515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2A92DE2E-6845-49C7-B7C2-71F9BCE60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8862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D6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1EF13F42-7FF7-4D93-9E18-802AB6D35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32435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邀请三位测试者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1866B8-7485-4867-A7DB-BAA2E2EDB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714750"/>
            <a:ext cx="5200650" cy="1257300"/>
          </a:xfrm>
          <a:prstGeom xmlns:a="http://schemas.openxmlformats.org/drawingml/2006/main" prst="roundRect">
            <a:avLst>
              <a:gd name="adj" fmla="val 15152"/>
            </a:avLst>
          </a:prstGeom>
          <a:solidFill xmlns:a="http://schemas.openxmlformats.org/drawingml/2006/main">
            <a:srgbClr val="15375F"/>
          </a:solidFill>
          <a:ln xmlns:a="http://schemas.openxmlformats.org/drawingml/2006/main" w="9525">
            <a:solidFill>
              <a:srgbClr val="F6C768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155A41A3-16FF-4778-859C-7170A586A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8862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6C768"/>
                </a:solidFill>
              </a:defRPr>
            </a:pPr>
            <a:r>
              <a:rPr sz="1125" b="1">
                <a:solidFill>
                  <a:srgbClr val="F6C768"/>
                </a:solidFill>
              </a:rPr>
              <a:t>D7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82CEE4F4-8896-418F-A49E-0AF07496C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324350"/>
            <a:ext cx="4781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复盘真实证据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A1F935F-5E14-431C-BE6F-9AAF87123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467350"/>
            <a:ext cx="7696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6C768"/>
                </a:solidFill>
              </a:defRPr>
            </a:pPr>
            <a:r>
              <a:rPr sz="1950" b="1">
                <a:solidFill>
                  <a:srgbClr val="F6C768"/>
                </a:solidFill>
              </a:rPr>
              <a:t>今天只做第一步：写下你最想解决的那个客户问题。</a:t>
            </a:r>
          </a:p>
        </p:txBody>
      </p:sp>
      <p:sp>
        <p:nvSpPr>
          <p:cNvPr id="27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B8DE4331-A867-417D-9475-6E23F8273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28" name="footer-url">
            <a:extLst xmlns:a="http://schemas.openxmlformats.org/drawingml/2006/main">
              <a:ext uri="{FF2B5EF4-FFF2-40B4-BE49-F238E27FC236}">
                <a16:creationId xmlns:a16="http://schemas.microsoft.com/office/drawing/2014/main" id="{AADB8EEE-E390-4110-885C-874B402A2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131594763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kicker-15">
            <a:extLst xmlns:a="http://schemas.openxmlformats.org/drawingml/2006/main">
              <a:ext uri="{FF2B5EF4-FFF2-40B4-BE49-F238E27FC236}">
                <a16:creationId xmlns:a16="http://schemas.microsoft.com/office/drawing/2014/main" id="{8806046C-C835-4D58-B714-6AD233AA8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BOUNDARIES</a:t>
            </a:r>
          </a:p>
        </p:txBody>
      </p:sp>
      <p:sp>
        <p:nvSpPr>
          <p:cNvPr id="2" name="title-15">
            <a:extLst xmlns:a="http://schemas.openxmlformats.org/drawingml/2006/main">
              <a:ext uri="{FF2B5EF4-FFF2-40B4-BE49-F238E27FC236}">
                <a16:creationId xmlns:a16="http://schemas.microsoft.com/office/drawing/2014/main" id="{DFD2E551-2C2B-4EC2-8A14-5F3F65545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AI 可以降低试错成本，但不会自动产生客户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A96846-60AD-40C4-BB0B-DB0A600D4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15">
            <a:extLst xmlns:a="http://schemas.openxmlformats.org/drawingml/2006/main">
              <a:ext uri="{FF2B5EF4-FFF2-40B4-BE49-F238E27FC236}">
                <a16:creationId xmlns:a16="http://schemas.microsoft.com/office/drawing/2014/main" id="{C2D6D99D-C6DD-47EE-9833-2CDB96E11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A99169-DD3C-46D1-BE95-92A336787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5086350" cy="28575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EABCEF4-F624-4A27-B8B7-43083DC96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43150"/>
            <a:ext cx="4629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3D3A2"/>
                </a:solidFill>
              </a:defRPr>
            </a:pPr>
            <a:r>
              <a:rPr sz="1650" b="1">
                <a:solidFill>
                  <a:srgbClr val="53D3A2"/>
                </a:solidFill>
              </a:rPr>
              <a:t>必须留下的证据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1D2C9A1-657A-42F8-9B00-CED8A289A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46291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谁愿意继续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谁愿意付费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客户最看重什么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哪一步最耗时间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哪些信息仍待确认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B0D9B3-111C-4BC1-95DD-89B978CD4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152650"/>
            <a:ext cx="5391150" cy="28575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78BB9C3C-8C05-46D4-9630-88FEB048F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343150"/>
            <a:ext cx="4933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6C768"/>
                </a:solidFill>
              </a:defRPr>
            </a:pPr>
            <a:r>
              <a:rPr sz="1650" b="1">
                <a:solidFill>
                  <a:srgbClr val="F6C768"/>
                </a:solidFill>
              </a:rPr>
              <a:t>不能外包给 AI 的责任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9824A77-471F-4081-95E1-B065F6A6F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743200"/>
            <a:ext cx="49339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不虚构客户、案例或成绩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不直接交付未经核验的原文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不上传未脱敏敏感资料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不承诺收入、融资或经营结果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专业事项咨询对应专业人士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27AE46D-ED15-432C-8A63-FD7A79D4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5429250"/>
            <a:ext cx="6819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7FBFF"/>
                </a:solidFill>
              </a:defRPr>
            </a:pPr>
            <a:r>
              <a:rPr sz="1950" b="1">
                <a:solidFill>
                  <a:srgbClr val="F7FBFF"/>
                </a:solidFill>
              </a:rPr>
              <a:t>把事实、假设和未知项分开，创业才真正开始。</a:t>
            </a:r>
          </a:p>
        </p:txBody>
      </p:sp>
      <p:sp>
        <p:nvSpPr>
          <p:cNvPr id="12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429962A4-1604-4A70-82C9-604E7B7CD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13" name="footer-url">
            <a:extLst xmlns:a="http://schemas.openxmlformats.org/drawingml/2006/main">
              <a:ext uri="{FF2B5EF4-FFF2-40B4-BE49-F238E27FC236}">
                <a16:creationId xmlns:a16="http://schemas.microsoft.com/office/drawing/2014/main" id="{1430470E-A5D1-4906-8EA2-E26A497ED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194327178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FF88E0C-298E-47DB-B1BC-52AAA98EC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5C4FF"/>
                </a:solidFill>
              </a:defRPr>
            </a:pPr>
            <a:r>
              <a:rPr sz="1200" b="1">
                <a:solidFill>
                  <a:srgbClr val="35C4FF"/>
                </a:solidFill>
              </a:rPr>
              <a:t>ONE ACTION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7E5DEC70-1673-427F-8879-7A100CC41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76350"/>
            <a:ext cx="10820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7FBFF"/>
                </a:solidFill>
              </a:defRPr>
            </a:pPr>
            <a:r>
              <a:rPr sz="3450" b="1">
                <a:solidFill>
                  <a:srgbClr val="F7FBFF"/>
                </a:solidFill>
              </a:rPr>
              <a:t>一个问题 · 三次访谈 · 一次最小交付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89DCF8CD-2DD7-456A-BCF8-DD396D53D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7810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D9E7F5"/>
                </a:solidFill>
              </a:defRPr>
            </a:pPr>
            <a:r>
              <a:rPr sz="2325" b="0">
                <a:solidFill>
                  <a:srgbClr val="D9E7F5"/>
                </a:solidFill>
              </a:rPr>
              <a:t>从今天开始，把 AI 接进真实工作，</a:t>
            </a:r>
          </a:p>
          <a:p xmlns:a="http://schemas.openxmlformats.org/drawingml/2006/main">
            <a:pPr>
              <a:defRPr sz="2325" b="0">
                <a:solidFill>
                  <a:srgbClr val="D9E7F5"/>
                </a:solidFill>
              </a:defRPr>
            </a:pPr>
            <a:r>
              <a:rPr sz="2325" b="0">
                <a:solidFill>
                  <a:srgbClr val="D9E7F5"/>
                </a:solidFill>
              </a:rPr>
              <a:t>把个人能力变成可以持续运转的系统。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79E047-43A4-4DDC-9E20-B8A6EC2A8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38600"/>
            <a:ext cx="4953000" cy="1200150"/>
          </a:xfrm>
          <a:prstGeom xmlns:a="http://schemas.openxmlformats.org/drawingml/2006/main" prst="roundRect">
            <a:avLst>
              <a:gd name="adj" fmla="val 17460"/>
            </a:avLst>
          </a:prstGeom>
          <a:solidFill xmlns:a="http://schemas.openxmlformats.org/drawingml/2006/main">
            <a:srgbClr val="15375F"/>
          </a:solidFill>
          <a:ln xmlns:a="http://schemas.openxmlformats.org/drawingml/2006/main" w="9525">
            <a:solidFill>
              <a:srgbClr val="F6C768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8662DF84-4353-4350-B8CC-4CEE210F3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2481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EABC7"/>
                </a:solidFill>
              </a:defRPr>
            </a:pPr>
            <a:r>
              <a:rPr sz="1275" b="1">
                <a:solidFill>
                  <a:srgbClr val="8EABC7"/>
                </a:solidFill>
              </a:rPr>
              <a:t>评论或私信关键词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528C3C69-5F21-44B3-A3AC-DA3479D15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910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6C768"/>
                </a:solidFill>
              </a:defRPr>
            </a:pPr>
            <a:r>
              <a:rPr sz="2850" b="1">
                <a:solidFill>
                  <a:srgbClr val="F6C768"/>
                </a:solidFill>
              </a:rPr>
              <a:t>OPC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427A5D-DF66-4194-AC57-27E21FEAB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5505450" cy="1200150"/>
          </a:xfrm>
          <a:prstGeom xmlns:a="http://schemas.openxmlformats.org/drawingml/2006/main" prst="roundRect">
            <a:avLst>
              <a:gd name="adj" fmla="val 17460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E2D2B32C-4D92-409A-8612-E1C466F86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30530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F"/>
                </a:solidFill>
              </a:defRPr>
            </a:pPr>
            <a:r>
              <a:rPr sz="1800" b="1">
                <a:solidFill>
                  <a:srgbClr val="F7FBFF"/>
                </a:solidFill>
              </a:rPr>
              <a:t>领取 7 天启动清单与直播资料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C89DFFB-9D69-44BF-837B-C19F0FADA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81550"/>
            <a:ext cx="485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35C4FF"/>
                </a:solidFill>
              </a:defRPr>
            </a:pPr>
            <a:r>
              <a:rPr sz="1350" b="0">
                <a:solidFill>
                  <a:srgbClr val="35C4FF"/>
                </a:solidFill>
              </a:rPr>
              <a:t>leofund.cn/opc/ai-productivity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B4E9DDC-52AC-4E01-9AD9-B97C498A4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8EABC7"/>
                </a:solidFill>
              </a:defRPr>
            </a:pPr>
            <a:r>
              <a:rPr sz="975" b="0">
                <a:solidFill>
                  <a:srgbClr val="8EABC7"/>
                </a:solidFill>
              </a:rPr>
              <a:t>方法分享不构成收入、融资或经营结果承诺；AI 输出需人工核验。</a:t>
            </a:r>
          </a:p>
        </p:txBody>
      </p:sp>
    </p:spTree>
    <p:extLst>
      <p:ext uri="{BB962C8B-B14F-4D97-AF65-F5344CB8AC3E}">
        <p14:creationId xmlns:p14="http://schemas.microsoft.com/office/powerpoint/2010/main" val="27890726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kicker-2">
            <a:extLst xmlns:a="http://schemas.openxmlformats.org/drawingml/2006/main">
              <a:ext uri="{FF2B5EF4-FFF2-40B4-BE49-F238E27FC236}">
                <a16:creationId xmlns:a16="http://schemas.microsoft.com/office/drawing/2014/main" id="{17B0D577-BB41-4E7F-8A1D-CD98DE15F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OPENING QUESTION</a:t>
            </a:r>
          </a:p>
        </p:txBody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59B0BE6D-D1D4-42A4-96EC-CCFB9B61A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工具越来越多，为什么工作还是做不完？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581AE3-A7C3-4B68-9AB4-6446398A7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2">
            <a:extLst xmlns:a="http://schemas.openxmlformats.org/drawingml/2006/main">
              <a:ext uri="{FF2B5EF4-FFF2-40B4-BE49-F238E27FC236}">
                <a16:creationId xmlns:a16="http://schemas.microsoft.com/office/drawing/2014/main" id="{5245D442-0E76-4AAC-8C0A-3E09F6365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02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4DD6FDD0-750D-4D68-92CA-F4C76F0A5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38375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8EABC7"/>
                </a:solidFill>
              </a:defRPr>
            </a:pPr>
            <a:r>
              <a:rPr sz="2250" b="1">
                <a:solidFill>
                  <a:srgbClr val="8EABC7"/>
                </a:solidFill>
              </a:rPr>
              <a:t>收藏工具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5086F460-A873-4AF1-82FD-1A3598E9A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162175"/>
            <a:ext cx="76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6C768"/>
                </a:solidFill>
              </a:defRPr>
            </a:pPr>
            <a:r>
              <a:rPr sz="3450" b="1">
                <a:solidFill>
                  <a:srgbClr val="F6C768"/>
                </a:solidFill>
              </a:rPr>
              <a:t>≠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A8F431B-6B9F-4A06-B192-21ABC636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238375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7FBFF"/>
                </a:solidFill>
              </a:defRPr>
            </a:pPr>
            <a:r>
              <a:rPr sz="2250" b="1">
                <a:solidFill>
                  <a:srgbClr val="F7FBFF"/>
                </a:solidFill>
              </a:rPr>
              <a:t>建立系统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33FD4C-B076-4C93-82F9-C1E0B9826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9900"/>
            <a:ext cx="5676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8496B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71314C7D-EFC9-422B-A362-112ECD754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33750"/>
            <a:ext cx="5905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7FBFF"/>
                </a:solidFill>
              </a:defRPr>
            </a:pPr>
            <a:r>
              <a:rPr sz="2550" b="1">
                <a:solidFill>
                  <a:srgbClr val="F7FBFF"/>
                </a:solidFill>
              </a:rPr>
              <a:t>真正的差距，不在工具数量，</a:t>
            </a:r>
          </a:p>
          <a:p xmlns:a="http://schemas.openxmlformats.org/drawingml/2006/main">
            <a:pPr>
              <a:defRPr sz="2550" b="1">
                <a:solidFill>
                  <a:srgbClr val="F7FBFF"/>
                </a:solidFill>
              </a:defRPr>
            </a:pPr>
            <a:r>
              <a:rPr sz="2550" b="1">
                <a:solidFill>
                  <a:srgbClr val="F7FBFF"/>
                </a:solidFill>
              </a:rPr>
              <a:t>而在 AI 有没有进入你的工作流程。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A905EF-CE74-4D8C-ACA7-B94DDD125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114550"/>
            <a:ext cx="3238500" cy="2990850"/>
          </a:xfrm>
          <a:prstGeom xmlns:a="http://schemas.openxmlformats.org/drawingml/2006/main" prst="roundRect">
            <a:avLst>
              <a:gd name="adj" fmla="val 8280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7E0E40E8-D524-4E29-9960-B099BE0C2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400300"/>
            <a:ext cx="104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35C4FF"/>
                </a:solidFill>
              </a:defRPr>
            </a:pPr>
            <a:r>
              <a:rPr sz="1425" b="1">
                <a:solidFill>
                  <a:srgbClr val="35C4FF"/>
                </a:solidFill>
              </a:rPr>
              <a:t>互动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B446350A-4917-4975-AF0D-B1C02791A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952750"/>
            <a:ext cx="2476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F7FBFF"/>
                </a:solidFill>
              </a:defRPr>
            </a:pPr>
            <a:r>
              <a:rPr sz="2175" b="1">
                <a:solidFill>
                  <a:srgbClr val="F7FBFF"/>
                </a:solidFill>
              </a:rPr>
              <a:t>你每天最耗时间的</a:t>
            </a:r>
          </a:p>
          <a:p xmlns:a="http://schemas.openxmlformats.org/drawingml/2006/main">
            <a:pPr>
              <a:defRPr sz="2175" b="1">
                <a:solidFill>
                  <a:srgbClr val="F7FBFF"/>
                </a:solidFill>
              </a:defRPr>
            </a:pPr>
            <a:r>
              <a:rPr sz="2175" b="1">
                <a:solidFill>
                  <a:srgbClr val="F7FBFF"/>
                </a:solidFill>
              </a:rPr>
              <a:t>一项工作是什么？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04B3BFE-E5B5-4013-97FB-259067A3A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152900"/>
            <a:ext cx="2571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写方案 · 做表格 · 找客户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回消息 · 剪视频 · 查资料</a:t>
            </a:r>
          </a:p>
        </p:txBody>
      </p:sp>
      <p:sp>
        <p:nvSpPr>
          <p:cNvPr id="14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E0EDDFBF-035C-4EA2-AD7D-D2761BE24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15" name="footer-url">
            <a:extLst xmlns:a="http://schemas.openxmlformats.org/drawingml/2006/main">
              <a:ext uri="{FF2B5EF4-FFF2-40B4-BE49-F238E27FC236}">
                <a16:creationId xmlns:a16="http://schemas.microsoft.com/office/drawing/2014/main" id="{FA149BCA-09C1-4DCE-BC91-8875B0337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177228010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-3">
            <a:extLst xmlns:a="http://schemas.openxmlformats.org/drawingml/2006/main">
              <a:ext uri="{FF2B5EF4-FFF2-40B4-BE49-F238E27FC236}">
                <a16:creationId xmlns:a16="http://schemas.microsoft.com/office/drawing/2014/main" id="{41501911-9BF4-443B-AC2A-BFE9D08D0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CORE PRINCIPLE</a:t>
            </a:r>
          </a:p>
        </p:txBody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39FB2170-04FA-4D14-AC5D-AAF3BCB63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AI 首先放大的，是你的目标、标准和判断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1D629E-8055-4FD3-A931-841A638B2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3">
            <a:extLst xmlns:a="http://schemas.openxmlformats.org/drawingml/2006/main">
              <a:ext uri="{FF2B5EF4-FFF2-40B4-BE49-F238E27FC236}">
                <a16:creationId xmlns:a16="http://schemas.microsoft.com/office/drawing/2014/main" id="{3E671F65-C18D-48FA-86E4-A9237A712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168E6B-C8DD-4EC8-B2E9-4C9BCEB5E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2381250" cy="2000250"/>
          </a:xfrm>
          <a:prstGeom xmlns:a="http://schemas.openxmlformats.org/drawingml/2006/main" prst="roundRect">
            <a:avLst>
              <a:gd name="adj" fmla="val 10476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791071C-FEE5-4E4B-A78D-5EC43F651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384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5C4FF"/>
                </a:solidFill>
              </a:defRPr>
            </a:pPr>
            <a:r>
              <a:rPr sz="1200" b="1">
                <a:solidFill>
                  <a:srgbClr val="35C4FF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F984430-94FA-4CF1-80CF-0CCE21271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52750"/>
            <a:ext cx="1943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7FBFF"/>
                </a:solidFill>
              </a:defRPr>
            </a:pPr>
            <a:r>
              <a:rPr sz="1950" b="1">
                <a:solidFill>
                  <a:srgbClr val="F7FBFF"/>
                </a:solidFill>
              </a:rPr>
              <a:t>清晰任务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A71AF86-8CDB-4C8D-AFA3-1A1452A52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62350"/>
            <a:ext cx="1943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D9E7F5"/>
                </a:solidFill>
              </a:defRPr>
            </a:pPr>
            <a:r>
              <a:rPr sz="1275" b="0">
                <a:solidFill>
                  <a:srgbClr val="D9E7F5"/>
                </a:solidFill>
              </a:rPr>
              <a:t>知道要完成什么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667E12-8067-4F22-B5A7-4AE0DF219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247900"/>
            <a:ext cx="2381250" cy="2000250"/>
          </a:xfrm>
          <a:prstGeom xmlns:a="http://schemas.openxmlformats.org/drawingml/2006/main" prst="roundRect">
            <a:avLst>
              <a:gd name="adj" fmla="val 10476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6D5498A-E213-425F-9D9D-01D6460CB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4384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5C4FF"/>
                </a:solidFill>
              </a:defRPr>
            </a:pPr>
            <a:r>
              <a:rPr sz="1200" b="1">
                <a:solidFill>
                  <a:srgbClr val="35C4FF"/>
                </a:solidFill>
              </a:rPr>
              <a:t>02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7A90223-6D2F-456F-ADBD-7058A32B9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952750"/>
            <a:ext cx="1943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7FBFF"/>
                </a:solidFill>
              </a:defRPr>
            </a:pPr>
            <a:r>
              <a:rPr sz="1950" b="1">
                <a:solidFill>
                  <a:srgbClr val="F7FBFF"/>
                </a:solidFill>
              </a:rPr>
              <a:t>真实上下文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933E5F99-CA7C-412C-BF6D-74BDE51FF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62350"/>
            <a:ext cx="1943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D9E7F5"/>
                </a:solidFill>
              </a:defRPr>
            </a:pPr>
            <a:r>
              <a:rPr sz="1275" b="0">
                <a:solidFill>
                  <a:srgbClr val="D9E7F5"/>
                </a:solidFill>
              </a:rPr>
              <a:t>给足材料与边界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5E1B20-A6AE-4393-B34D-0CDBDB422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47900"/>
            <a:ext cx="2381250" cy="2000250"/>
          </a:xfrm>
          <a:prstGeom xmlns:a="http://schemas.openxmlformats.org/drawingml/2006/main" prst="roundRect">
            <a:avLst>
              <a:gd name="adj" fmla="val 10476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91AA993-AEFC-485F-A7B6-6704A0892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4384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5C4FF"/>
                </a:solidFill>
              </a:defRPr>
            </a:pPr>
            <a:r>
              <a:rPr sz="1200" b="1">
                <a:solidFill>
                  <a:srgbClr val="35C4FF"/>
                </a:solidFill>
              </a:rPr>
              <a:t>03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DA810EB6-D9AF-4F22-BC8D-60D7CDF94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952750"/>
            <a:ext cx="1943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7FBFF"/>
                </a:solidFill>
              </a:defRPr>
            </a:pPr>
            <a:r>
              <a:rPr sz="1950" b="1">
                <a:solidFill>
                  <a:srgbClr val="F7FBFF"/>
                </a:solidFill>
              </a:rPr>
              <a:t>判断标准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A3A2081C-D973-4506-ABCA-828BC4B01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562350"/>
            <a:ext cx="1943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D9E7F5"/>
                </a:solidFill>
              </a:defRPr>
            </a:pPr>
            <a:r>
              <a:rPr sz="1275" b="0">
                <a:solidFill>
                  <a:srgbClr val="D9E7F5"/>
                </a:solidFill>
              </a:rPr>
              <a:t>定义什么算合格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4A1C14-E3A9-4321-B8B1-CBB8410DC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247900"/>
            <a:ext cx="2381250" cy="2000250"/>
          </a:xfrm>
          <a:prstGeom xmlns:a="http://schemas.openxmlformats.org/drawingml/2006/main" prst="roundRect">
            <a:avLst>
              <a:gd name="adj" fmla="val 10476"/>
            </a:avLst>
          </a:prstGeom>
          <a:solidFill xmlns:a="http://schemas.openxmlformats.org/drawingml/2006/main">
            <a:srgbClr val="15375F"/>
          </a:solidFill>
          <a:ln xmlns:a="http://schemas.openxmlformats.org/drawingml/2006/main" w="9525">
            <a:solidFill>
              <a:srgbClr val="F6C768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4608F4D-F97B-4D4A-8170-F00D61571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4384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6C768"/>
                </a:solidFill>
              </a:defRPr>
            </a:pPr>
            <a:r>
              <a:rPr sz="1200" b="1">
                <a:solidFill>
                  <a:srgbClr val="F6C768"/>
                </a:solidFill>
              </a:rPr>
              <a:t>04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9834E35B-3067-4120-B3B5-2809DF46D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952750"/>
            <a:ext cx="1943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7FBFF"/>
                </a:solidFill>
              </a:defRPr>
            </a:pPr>
            <a:r>
              <a:rPr sz="1950" b="1">
                <a:solidFill>
                  <a:srgbClr val="F7FBFF"/>
                </a:solidFill>
              </a:rPr>
              <a:t>人工验收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99A6BF89-A72B-4E50-BE71-0A92CA6E9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562350"/>
            <a:ext cx="1943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D9E7F5"/>
                </a:solidFill>
              </a:defRPr>
            </a:pPr>
            <a:r>
              <a:rPr sz="1275" b="0">
                <a:solidFill>
                  <a:srgbClr val="D9E7F5"/>
                </a:solidFill>
              </a:rPr>
              <a:t>最终责任仍在人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66D62BD-84BD-4BAF-949F-E031DA2CD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6C768"/>
                </a:solidFill>
              </a:defRPr>
            </a:pPr>
            <a:r>
              <a:rPr sz="1950" b="1">
                <a:solidFill>
                  <a:srgbClr val="F6C768"/>
                </a:solidFill>
              </a:rPr>
              <a:t>高质量结果 = 清晰任务 × 真实上下文 × 判断标准 × 人工验收</a:t>
            </a:r>
          </a:p>
        </p:txBody>
      </p:sp>
      <p:sp>
        <p:nvSpPr>
          <p:cNvPr id="22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90485543-35CB-4B28-AA4E-F6C490AA5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23" name="footer-url">
            <a:extLst xmlns:a="http://schemas.openxmlformats.org/drawingml/2006/main">
              <a:ext uri="{FF2B5EF4-FFF2-40B4-BE49-F238E27FC236}">
                <a16:creationId xmlns:a16="http://schemas.microsoft.com/office/drawing/2014/main" id="{55241C66-8090-4D90-B34F-8F9F5CF9C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6438938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kicker-4">
            <a:extLst xmlns:a="http://schemas.openxmlformats.org/drawingml/2006/main">
              <a:ext uri="{FF2B5EF4-FFF2-40B4-BE49-F238E27FC236}">
                <a16:creationId xmlns:a16="http://schemas.microsoft.com/office/drawing/2014/main" id="{2D868A05-6D42-45C0-8D3D-003AAC0FF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WHAT OPC MEANS</a:t>
            </a:r>
          </a:p>
        </p:txBody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9BEDED27-0D4E-4406-A890-A27A930A7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OPC 不是一个人干十个人的活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4DE78B-15E9-400C-992B-D01B452B1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4">
            <a:extLst xmlns:a="http://schemas.openxmlformats.org/drawingml/2006/main">
              <a:ext uri="{FF2B5EF4-FFF2-40B4-BE49-F238E27FC236}">
                <a16:creationId xmlns:a16="http://schemas.microsoft.com/office/drawing/2014/main" id="{C0153971-39AD-4761-AC41-743EF1A58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04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B82E72CE-BD0D-4531-BACA-A07241144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7FBFF"/>
                </a:solidFill>
              </a:defRPr>
            </a:pPr>
            <a:r>
              <a:rPr sz="2550" b="1">
                <a:solidFill>
                  <a:srgbClr val="F7FBFF"/>
                </a:solidFill>
              </a:rPr>
              <a:t>一个核心负责人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F7218E16-2128-4C29-AB7F-10F568A85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227647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F6C768"/>
                </a:solidFill>
              </a:defRPr>
            </a:pPr>
            <a:r>
              <a:rPr sz="3300" b="1">
                <a:solidFill>
                  <a:srgbClr val="F6C768"/>
                </a:solidFill>
              </a:rPr>
              <a:t>+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1EDFDF4-83DC-4043-9237-3D7C1C794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3431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35C4FF"/>
                </a:solidFill>
              </a:defRPr>
            </a:pPr>
            <a:r>
              <a:rPr sz="2550" b="1">
                <a:solidFill>
                  <a:srgbClr val="35C4FF"/>
                </a:solidFill>
              </a:rPr>
              <a:t>AI 与自动化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B31F5F6-A972-4A9E-A639-EA5738A0A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27647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F6C768"/>
                </a:solidFill>
              </a:defRPr>
            </a:pPr>
            <a:r>
              <a:rPr sz="3300" b="1">
                <a:solidFill>
                  <a:srgbClr val="F6C768"/>
                </a:solidFill>
              </a:rPr>
              <a:t>+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B75FA48-6EB9-404F-AB19-60C062288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343150"/>
            <a:ext cx="266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7FBFF"/>
                </a:solidFill>
              </a:defRPr>
            </a:pPr>
            <a:r>
              <a:rPr sz="2550" b="1">
                <a:solidFill>
                  <a:srgbClr val="F7FBFF"/>
                </a:solidFill>
              </a:rPr>
              <a:t>按需协作者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DF67C3-EE36-4066-8D3E-AB8AF0444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05150"/>
            <a:ext cx="10248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8496B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BFE333C-FEBD-4F66-B7C1-C5F22DB53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76625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8EABC7"/>
                </a:solidFill>
              </a:defRPr>
            </a:pPr>
            <a:r>
              <a:rPr sz="1650" b="1">
                <a:solidFill>
                  <a:srgbClr val="8EABC7"/>
                </a:solidFill>
              </a:rPr>
              <a:t>你只保留三件最需要人负责的事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C27C4C-A187-4ADD-828E-DA7C91ACE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76700"/>
            <a:ext cx="30480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BDA0EAD-608F-45DB-9027-26AA4DE7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267200"/>
            <a:ext cx="2590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5C4FF"/>
                </a:solidFill>
              </a:defRPr>
            </a:pPr>
            <a:r>
              <a:rPr sz="1650" b="1">
                <a:solidFill>
                  <a:srgbClr val="35C4FF"/>
                </a:solidFill>
              </a:rPr>
              <a:t>选择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5CD41E8F-F3E5-4BE4-95B8-F10E894D8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667250"/>
            <a:ext cx="2590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服务谁，解决什么问题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342A8F-DF4B-45BB-9CF5-4CDB429BD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076700"/>
            <a:ext cx="30480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93DE034-228F-461C-9B78-23961921D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67200"/>
            <a:ext cx="2590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6C768"/>
                </a:solidFill>
              </a:defRPr>
            </a:pPr>
            <a:r>
              <a:rPr sz="1650" b="1">
                <a:solidFill>
                  <a:srgbClr val="F6C768"/>
                </a:solidFill>
              </a:rPr>
              <a:t>判断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E6E47DA-AE85-452E-9C1D-99EE88FE1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667250"/>
            <a:ext cx="2590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做关键取舍，建立信任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D6F6A8-DB08-4BF8-B3BB-A5AEE7EB2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76700"/>
            <a:ext cx="30480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70FD405-E73A-461D-988F-4DC7DCECB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267200"/>
            <a:ext cx="2590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3D3A2"/>
                </a:solidFill>
              </a:defRPr>
            </a:pPr>
            <a:r>
              <a:rPr sz="1650" b="1">
                <a:solidFill>
                  <a:srgbClr val="53D3A2"/>
                </a:solidFill>
              </a:rPr>
              <a:t>负责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ED6E5B6-8CE9-44B7-8E11-5C97168DD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667250"/>
            <a:ext cx="2590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对最终交付结果负责</a:t>
            </a:r>
          </a:p>
        </p:txBody>
      </p:sp>
      <p:sp>
        <p:nvSpPr>
          <p:cNvPr id="21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010CF3BB-0258-4E69-BF47-64B825C28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22" name="footer-url">
            <a:extLst xmlns:a="http://schemas.openxmlformats.org/drawingml/2006/main">
              <a:ext uri="{FF2B5EF4-FFF2-40B4-BE49-F238E27FC236}">
                <a16:creationId xmlns:a16="http://schemas.microsoft.com/office/drawing/2014/main" id="{EDDE3981-0977-4F19-AD8D-E5ABED476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193428850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kicker-5">
            <a:extLst xmlns:a="http://schemas.openxmlformats.org/drawingml/2006/main">
              <a:ext uri="{FF2B5EF4-FFF2-40B4-BE49-F238E27FC236}">
                <a16:creationId xmlns:a16="http://schemas.microsoft.com/office/drawing/2014/main" id="{CD4CE0BC-1426-47D5-9790-AB15A6D63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60-MINUTE ROUTE</a:t>
            </a:r>
          </a:p>
        </p:txBody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94578D43-D301-4612-BE11-4D06EFCFB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这一小时，我们完成一次从提效到创业的迁移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4C8226-CDCC-4305-A4CA-5149BC921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5">
            <a:extLst xmlns:a="http://schemas.openxmlformats.org/drawingml/2006/main">
              <a:ext uri="{FF2B5EF4-FFF2-40B4-BE49-F238E27FC236}">
                <a16:creationId xmlns:a16="http://schemas.microsoft.com/office/drawing/2014/main" id="{5B4331B8-CA25-469F-9804-EE99DD41B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9986ED-1C7A-4C28-88BD-297427F3E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38500"/>
            <a:ext cx="10058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8496B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D8EAAD-E792-485E-A7E6-6B763BF85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003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4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2ACFF9E-CA36-4B38-8B30-AEFDF9035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1455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5C4FF"/>
                </a:solidFill>
              </a:defRPr>
            </a:pPr>
            <a:r>
              <a:rPr sz="1350" b="1">
                <a:solidFill>
                  <a:srgbClr val="35C4FF"/>
                </a:solidFill>
              </a:rPr>
              <a:t>00–12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BBD3CB4-96E6-4EF8-B28F-065AF0366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147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重新理解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B913636-116D-4E72-8B71-3EC15CE68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1480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AI 与 OPC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433615-58EF-4882-90B3-16A74B967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0003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4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65F5D38-080D-4162-901B-D2B9F3220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11455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5C4FF"/>
                </a:solidFill>
              </a:defRPr>
            </a:pPr>
            <a:r>
              <a:rPr sz="1350" b="1">
                <a:solidFill>
                  <a:srgbClr val="35C4FF"/>
                </a:solidFill>
              </a:rPr>
              <a:t>12–22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EFCEC9C5-72A2-46A8-AB6F-E1B0A03FF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7147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四层模型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76B37A47-6F45-43DB-BF39-683FCE0BA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11480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个人生产力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857F9A-A583-4169-BB77-1FB565D41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0003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4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14264105-BB4A-4C81-B082-B1685EDEA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11455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5C4FF"/>
                </a:solidFill>
              </a:defRPr>
            </a:pPr>
            <a:r>
              <a:rPr sz="1350" b="1">
                <a:solidFill>
                  <a:srgbClr val="35C4FF"/>
                </a:solidFill>
              </a:rPr>
              <a:t>22–32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CB29086-0FEF-4CFB-8A92-B87FC3644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7147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现场演示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5F2B8C17-F964-4735-B196-4D886FB10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11480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重构真实任务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39ED65-AE65-4A56-8C2F-050A43BA7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0003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4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47851A5E-15C4-4170-800C-AD033E53F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11455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5C4FF"/>
                </a:solidFill>
              </a:defRPr>
            </a:pPr>
            <a:r>
              <a:rPr sz="1350" b="1">
                <a:solidFill>
                  <a:srgbClr val="35C4FF"/>
                </a:solidFill>
              </a:rPr>
              <a:t>32–50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F1912C27-46E4-43A8-890B-5D98FBAED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7147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商业闭环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D2C4C65-7B30-452F-AB54-1F345E45E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11480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五模块与三路径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D1368A-D621-42E7-AA19-A80A010B9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0003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6C7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ADAFDEFD-FEBB-4F6E-9EB9-89ED6625D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114550"/>
            <a:ext cx="990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6C768"/>
                </a:solidFill>
              </a:defRPr>
            </a:pPr>
            <a:r>
              <a:rPr sz="1350" b="1">
                <a:solidFill>
                  <a:srgbClr val="F6C768"/>
                </a:solidFill>
              </a:rPr>
              <a:t>50–60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34CE5617-B22D-47C6-A06E-C94D44C43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7147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7FBFF"/>
                </a:solidFill>
              </a:defRPr>
            </a:pPr>
            <a:r>
              <a:rPr sz="1650" b="1">
                <a:solidFill>
                  <a:srgbClr val="F7FBFF"/>
                </a:solidFill>
              </a:rPr>
              <a:t>开始行动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58AC2D12-90E3-4B6F-9F5B-21010C556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11480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9E7F5"/>
                </a:solidFill>
              </a:defRPr>
            </a:pPr>
            <a:r>
              <a:rPr sz="1200" b="0">
                <a:solidFill>
                  <a:srgbClr val="D9E7F5"/>
                </a:solidFill>
              </a:rPr>
              <a:t>7 天计划与问答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268D21B-3EDB-4F87-84F2-9D43702A0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38750"/>
            <a:ext cx="933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6C768"/>
                </a:solidFill>
              </a:defRPr>
            </a:pPr>
            <a:r>
              <a:rPr sz="1650" b="1">
                <a:solidFill>
                  <a:srgbClr val="F6C768"/>
                </a:solidFill>
              </a:rPr>
              <a:t>听到最后，你会带走：四层模型 · 五模块地图 · 7 天启动清单</a:t>
            </a:r>
          </a:p>
        </p:txBody>
      </p:sp>
      <p:sp>
        <p:nvSpPr>
          <p:cNvPr id="27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4521FB8C-D1BA-4AF5-929A-A64E1C29B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28" name="footer-url">
            <a:extLst xmlns:a="http://schemas.openxmlformats.org/drawingml/2006/main">
              <a:ext uri="{FF2B5EF4-FFF2-40B4-BE49-F238E27FC236}">
                <a16:creationId xmlns:a16="http://schemas.microsoft.com/office/drawing/2014/main" id="{FEF6EFFF-9C43-4635-9217-20D6C55B0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4161156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kicker-6">
            <a:extLst xmlns:a="http://schemas.openxmlformats.org/drawingml/2006/main">
              <a:ext uri="{FF2B5EF4-FFF2-40B4-BE49-F238E27FC236}">
                <a16:creationId xmlns:a16="http://schemas.microsoft.com/office/drawing/2014/main" id="{92BCCFDE-7BD0-40CB-9600-E19C2BB0F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PRODUCTIVITY STACK</a:t>
            </a:r>
          </a:p>
        </p:txBody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221A3839-AFF0-4852-A232-2A5BF2A97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个人生产力有四层：越往上，复利越强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757018-7B79-47E5-B548-BC9BD45A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6">
            <a:extLst xmlns:a="http://schemas.openxmlformats.org/drawingml/2006/main">
              <a:ext uri="{FF2B5EF4-FFF2-40B4-BE49-F238E27FC236}">
                <a16:creationId xmlns:a16="http://schemas.microsoft.com/office/drawing/2014/main" id="{870B8CE2-B703-4098-8D67-3701153CE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FC755E-BB2A-46FE-B035-A88883B85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038350"/>
            <a:ext cx="476250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6C7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979AB19-F76C-452C-9DE6-DB9404B05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22098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61225"/>
                </a:solidFill>
              </a:defRPr>
            </a:pPr>
            <a:r>
              <a:rPr sz="1650" b="1">
                <a:solidFill>
                  <a:srgbClr val="061225"/>
                </a:solidFill>
              </a:rPr>
              <a:t>04 决策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E699E18-44D6-4FCE-8CDA-8B5596529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2098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61225"/>
                </a:solidFill>
              </a:defRPr>
            </a:pPr>
            <a:r>
              <a:rPr sz="1275" b="1">
                <a:solidFill>
                  <a:srgbClr val="061225"/>
                </a:solidFill>
              </a:rPr>
              <a:t>看清事实、假设与未知项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DDBFD3-0DB5-4580-808C-624A658B6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14650"/>
            <a:ext cx="533400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53D3A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389A1FF-9CC9-4BAD-80C9-FADFFD1DE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0861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61225"/>
                </a:solidFill>
              </a:defRPr>
            </a:pPr>
            <a:r>
              <a:rPr sz="1650" b="1">
                <a:solidFill>
                  <a:srgbClr val="061225"/>
                </a:solidFill>
              </a:rPr>
              <a:t>03 知识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C9776F8E-E50C-4C46-AB13-E39CD1C6E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08610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61225"/>
                </a:solidFill>
              </a:defRPr>
            </a:pPr>
            <a:r>
              <a:rPr sz="1275" b="1">
                <a:solidFill>
                  <a:srgbClr val="061225"/>
                </a:solidFill>
              </a:rPr>
              <a:t>让做过的工作留下来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25D37D-84DC-41CC-9EB2-0DBFC9E41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790950"/>
            <a:ext cx="590550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35C4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12735DED-C3FD-4EFA-93E2-718123E0B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624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61225"/>
                </a:solidFill>
              </a:defRPr>
            </a:pPr>
            <a:r>
              <a:rPr sz="1650" b="1">
                <a:solidFill>
                  <a:srgbClr val="061225"/>
                </a:solidFill>
              </a:rPr>
              <a:t>02 流程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A5FD534-4FAD-43C2-BE89-7BC978F16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96240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61225"/>
                </a:solidFill>
              </a:defRPr>
            </a:pPr>
            <a:r>
              <a:rPr sz="1275" b="1">
                <a:solidFill>
                  <a:srgbClr val="061225"/>
                </a:solidFill>
              </a:rPr>
              <a:t>让同类任务以后都这样做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457368-722B-4C59-8873-C249EE64B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647700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67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54BC9DB-CDE7-4D33-8A7D-40E02BD51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387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61225"/>
                </a:solidFill>
              </a:defRPr>
            </a:pPr>
            <a:r>
              <a:rPr sz="1650" b="1">
                <a:solidFill>
                  <a:srgbClr val="061225"/>
                </a:solidFill>
              </a:rPr>
              <a:t>01 任务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3037D80-A528-4594-9762-979C118A8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83870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61225"/>
                </a:solidFill>
              </a:defRPr>
            </a:pPr>
            <a:r>
              <a:rPr sz="1275" b="1">
                <a:solidFill>
                  <a:srgbClr val="061225"/>
                </a:solidFill>
              </a:rPr>
              <a:t>让眼前这件事快一点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C156E3-61E2-4FBB-A7D8-3345CEDAE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90750"/>
            <a:ext cx="3429000" cy="28956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6EEDC80-469F-46A3-BB4D-A38AA1722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5146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7FBFF"/>
                </a:solidFill>
              </a:defRPr>
            </a:pPr>
            <a:r>
              <a:rPr sz="1800" b="1">
                <a:solidFill>
                  <a:srgbClr val="F7FBFF"/>
                </a:solidFill>
              </a:rPr>
              <a:t>多数人停在第一层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BDC8AD2F-2DD7-4BB9-968A-2B4F031A0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124200"/>
            <a:ext cx="2762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D9E7F5"/>
                </a:solidFill>
              </a:defRPr>
            </a:pPr>
            <a:r>
              <a:rPr sz="1500" b="0">
                <a:solidFill>
                  <a:srgbClr val="D9E7F5"/>
                </a:solidFill>
              </a:rPr>
              <a:t>让 AI 写一段话，</a:t>
            </a:r>
          </a:p>
          <a:p xmlns:a="http://schemas.openxmlformats.org/drawingml/2006/main">
            <a:pPr>
              <a:defRPr sz="1500" b="0">
                <a:solidFill>
                  <a:srgbClr val="D9E7F5"/>
                </a:solidFill>
              </a:defRPr>
            </a:pPr>
            <a:r>
              <a:rPr sz="1500" b="0">
                <a:solidFill>
                  <a:srgbClr val="D9E7F5"/>
                </a:solidFill>
              </a:rPr>
              <a:t>用完即走，下一次重新开始。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A1A999B9-721B-4CCA-BB94-2215ED880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71950"/>
            <a:ext cx="2762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6C768"/>
                </a:solidFill>
              </a:defRPr>
            </a:pPr>
            <a:r>
              <a:rPr sz="1575" b="1">
                <a:solidFill>
                  <a:srgbClr val="F6C768"/>
                </a:solidFill>
              </a:rPr>
              <a:t>真正拉开差距：</a:t>
            </a:r>
          </a:p>
          <a:p xmlns:a="http://schemas.openxmlformats.org/drawingml/2006/main">
            <a:pPr>
              <a:defRPr sz="1575" b="1">
                <a:solidFill>
                  <a:srgbClr val="F6C768"/>
                </a:solidFill>
              </a:defRPr>
            </a:pPr>
            <a:r>
              <a:rPr sz="1575" b="1">
                <a:solidFill>
                  <a:srgbClr val="F6C768"/>
                </a:solidFill>
              </a:rPr>
              <a:t>把问答变成流程和资产。</a:t>
            </a:r>
          </a:p>
        </p:txBody>
      </p:sp>
      <p:sp>
        <p:nvSpPr>
          <p:cNvPr id="21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016E64BF-199D-41AE-ACA8-262A1143F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22" name="footer-url">
            <a:extLst xmlns:a="http://schemas.openxmlformats.org/drawingml/2006/main">
              <a:ext uri="{FF2B5EF4-FFF2-40B4-BE49-F238E27FC236}">
                <a16:creationId xmlns:a16="http://schemas.microsoft.com/office/drawing/2014/main" id="{2180C5DB-AF85-4872-B7CE-9A3CAA4C5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123808237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-7">
            <a:extLst xmlns:a="http://schemas.openxmlformats.org/drawingml/2006/main">
              <a:ext uri="{FF2B5EF4-FFF2-40B4-BE49-F238E27FC236}">
                <a16:creationId xmlns:a16="http://schemas.microsoft.com/office/drawing/2014/main" id="{9E1223DB-7545-49A4-AA85-F824EE588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TASK LAYER</a:t>
            </a:r>
          </a:p>
        </p:txBody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DA254334-7B32-4444-A9AE-6EE301615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好提示词不是咒语，而是一张清晰任务卡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334EFE-AA91-4EF1-BC7E-D90991164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7">
            <a:extLst xmlns:a="http://schemas.openxmlformats.org/drawingml/2006/main">
              <a:ext uri="{FF2B5EF4-FFF2-40B4-BE49-F238E27FC236}">
                <a16:creationId xmlns:a16="http://schemas.microsoft.com/office/drawing/2014/main" id="{243F530B-CC92-4DB4-9F91-5090992F9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953E23-2D74-430D-965C-48C2F1325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18288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08E1799-C3FD-4DB6-9FBC-BA8B39AF0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05050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F"/>
                </a:solidFill>
              </a:defRPr>
            </a:pPr>
            <a:r>
              <a:rPr sz="1875" b="1">
                <a:solidFill>
                  <a:srgbClr val="F7FBFF"/>
                </a:solidFill>
              </a:rPr>
              <a:t>角色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3EFE05-E011-41EE-BF6C-D53063050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114550"/>
            <a:ext cx="18288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1677FF"/>
          </a:solidFill>
          <a:ln xmlns:a="http://schemas.openxmlformats.org/drawingml/2006/main" w="9525">
            <a:solidFill>
              <a:srgbClr val="35C4FF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A1E1BB9-25DB-42E3-85B2-7C0F04030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305050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F"/>
                </a:solidFill>
              </a:defRPr>
            </a:pPr>
            <a:r>
              <a:rPr sz="1875" b="1">
                <a:solidFill>
                  <a:srgbClr val="F7FBFF"/>
                </a:solidFill>
              </a:rPr>
              <a:t>目标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050E39-356F-435B-8ED5-E346161FB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114550"/>
            <a:ext cx="18288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38FBB66-59CD-413C-82CE-FA43C99B5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305050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F"/>
                </a:solidFill>
              </a:defRPr>
            </a:pPr>
            <a:r>
              <a:rPr sz="1875" b="1">
                <a:solidFill>
                  <a:srgbClr val="F7FBFF"/>
                </a:solidFill>
              </a:rPr>
              <a:t>材料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E9A214-6AFB-4EBD-8951-311BBFB96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114550"/>
            <a:ext cx="18288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0EAD6E4-B256-4C99-9720-E71DF4260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305050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F"/>
                </a:solidFill>
              </a:defRPr>
            </a:pPr>
            <a:r>
              <a:rPr sz="1875" b="1">
                <a:solidFill>
                  <a:srgbClr val="F7FBFF"/>
                </a:solidFill>
              </a:rPr>
              <a:t>标准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FB8948-AF3C-4D26-BCDC-8E2D6A573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114550"/>
            <a:ext cx="18288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272E79C-90FA-491D-8B1B-63E87A4D2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305050"/>
            <a:ext cx="1447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7FBFF"/>
                </a:solidFill>
              </a:defRPr>
            </a:pPr>
            <a:r>
              <a:rPr sz="1875" b="1">
                <a:solidFill>
                  <a:srgbClr val="F7FBFF"/>
                </a:solidFill>
              </a:rPr>
              <a:t>格式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4096B3-DEDE-4E8A-A49B-DC92CFD50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10820400" cy="2000250"/>
          </a:xfrm>
          <a:prstGeom xmlns:a="http://schemas.openxmlformats.org/drawingml/2006/main" prst="roundRect">
            <a:avLst>
              <a:gd name="adj" fmla="val 10476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243A7F4-DAC1-4374-8B79-5481FC22E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4861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5C4FF"/>
                </a:solidFill>
              </a:defRPr>
            </a:pPr>
            <a:r>
              <a:rPr sz="1200" b="1">
                <a:solidFill>
                  <a:srgbClr val="35C4FF"/>
                </a:solidFill>
              </a:rPr>
              <a:t>示例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7984C8E-4753-46C6-8DEE-47ADC12BA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67150"/>
            <a:ext cx="10096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F7FBFF"/>
                </a:solidFill>
              </a:defRPr>
            </a:pPr>
            <a:r>
              <a:rPr sz="1725" b="0">
                <a:solidFill>
                  <a:srgbClr val="F7FBFF"/>
                </a:solidFill>
              </a:rPr>
              <a:t>根据客户访谈记录，提取目标、痛点、已有方案、顾虑和下一步行动。</a:t>
            </a:r>
          </a:p>
          <a:p xmlns:a="http://schemas.openxmlformats.org/drawingml/2006/main">
            <a:pPr>
              <a:defRPr sz="1725" b="0">
                <a:solidFill>
                  <a:srgbClr val="F7FBFF"/>
                </a:solidFill>
              </a:defRPr>
            </a:pPr>
            <a:r>
              <a:rPr sz="1725" b="0">
                <a:solidFill>
                  <a:srgbClr val="F7FBFF"/>
                </a:solidFill>
              </a:rPr>
              <a:t>不得补充原文没有的信息；不确定处标记“待确认”；最后用五列表格输出。</a:t>
            </a:r>
          </a:p>
        </p:txBody>
      </p:sp>
      <p:sp>
        <p:nvSpPr>
          <p:cNvPr id="18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E7AFD7ED-BD28-4D05-B135-E9D91F2D6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19" name="footer-url">
            <a:extLst xmlns:a="http://schemas.openxmlformats.org/drawingml/2006/main">
              <a:ext uri="{FF2B5EF4-FFF2-40B4-BE49-F238E27FC236}">
                <a16:creationId xmlns:a16="http://schemas.microsoft.com/office/drawing/2014/main" id="{E26B3554-0409-4F87-B177-369A3005E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42191707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kicker-8">
            <a:extLst xmlns:a="http://schemas.openxmlformats.org/drawingml/2006/main">
              <a:ext uri="{FF2B5EF4-FFF2-40B4-BE49-F238E27FC236}">
                <a16:creationId xmlns:a16="http://schemas.microsoft.com/office/drawing/2014/main" id="{DB76014A-9405-49AF-8003-FC0A89841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PROCESS LAYER</a:t>
            </a:r>
          </a:p>
        </p:txBody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CF0945D6-DE6F-48FC-9CFF-603513EEB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先标准化，再自动化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EDD62B-9F4C-457D-BE10-820FC6518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8">
            <a:extLst xmlns:a="http://schemas.openxmlformats.org/drawingml/2006/main">
              <a:ext uri="{FF2B5EF4-FFF2-40B4-BE49-F238E27FC236}">
                <a16:creationId xmlns:a16="http://schemas.microsoft.com/office/drawing/2014/main" id="{7DF7948E-312B-4699-954A-1E8F6992F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294CD3-C4F0-43BB-9F54-9A7B39A58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76500"/>
            <a:ext cx="1543050" cy="990600"/>
          </a:xfrm>
          <a:prstGeom xmlns:a="http://schemas.openxmlformats.org/drawingml/2006/main" prst="roundRect">
            <a:avLst>
              <a:gd name="adj" fmla="val 17308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FB1126F-5F41-4765-98A4-F5A4D1C95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28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5C4FF"/>
                </a:solidFill>
              </a:defRPr>
            </a:pPr>
            <a:r>
              <a:rPr sz="1050" b="1">
                <a:solidFill>
                  <a:srgbClr val="35C4FF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CE2E0EA-42A6-40D3-93D3-2B236FF76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718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F"/>
                </a:solidFill>
              </a:defRPr>
            </a:pPr>
            <a:r>
              <a:rPr sz="1425" b="1">
                <a:solidFill>
                  <a:srgbClr val="F7FBFF"/>
                </a:solidFill>
              </a:rPr>
              <a:t>收集材料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F91228E-8D56-4318-9CE1-2ED848FD1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0275" y="2724150"/>
            <a:ext cx="285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8EABC7"/>
                </a:solidFill>
              </a:defRPr>
            </a:pPr>
            <a:r>
              <a:rPr sz="2100" b="1">
                <a:solidFill>
                  <a:srgbClr val="8EABC7"/>
                </a:solidFill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B7925A-DC20-4D74-9550-AFC7BD11C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476500"/>
            <a:ext cx="1543050" cy="990600"/>
          </a:xfrm>
          <a:prstGeom xmlns:a="http://schemas.openxmlformats.org/drawingml/2006/main" prst="roundRect">
            <a:avLst>
              <a:gd name="adj" fmla="val 17308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6030FB9-C19F-40CE-A552-FC6DEA46C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628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5C4FF"/>
                </a:solidFill>
              </a:defRPr>
            </a:pPr>
            <a:r>
              <a:rPr sz="1050" b="1">
                <a:solidFill>
                  <a:srgbClr val="35C4FF"/>
                </a:solidFill>
              </a:rPr>
              <a:t>02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5826B0C-02C5-4869-856B-A0C59B106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9718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F"/>
                </a:solidFill>
              </a:defRPr>
            </a:pPr>
            <a:r>
              <a:rPr sz="1425" b="1">
                <a:solidFill>
                  <a:srgbClr val="F7FBFF"/>
                </a:solidFill>
              </a:rPr>
              <a:t>去重分类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F695BCA-720F-4796-9CD3-A037F464D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724150"/>
            <a:ext cx="285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8EABC7"/>
                </a:solidFill>
              </a:defRPr>
            </a:pPr>
            <a:r>
              <a:rPr sz="2100" b="1">
                <a:solidFill>
                  <a:srgbClr val="8EABC7"/>
                </a:solidFill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294ACC-10BE-4E88-A83B-B994CB450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476500"/>
            <a:ext cx="1543050" cy="990600"/>
          </a:xfrm>
          <a:prstGeom xmlns:a="http://schemas.openxmlformats.org/drawingml/2006/main" prst="roundRect">
            <a:avLst>
              <a:gd name="adj" fmla="val 17308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84963E16-C428-454D-AEEF-4CAAE6882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628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5C4FF"/>
                </a:solidFill>
              </a:defRPr>
            </a:pPr>
            <a:r>
              <a:rPr sz="1050" b="1">
                <a:solidFill>
                  <a:srgbClr val="35C4FF"/>
                </a:solidFill>
              </a:rPr>
              <a:t>03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D0FAA69F-804F-4EB5-8FB3-FE47DA19B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9718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F"/>
                </a:solidFill>
              </a:defRPr>
            </a:pPr>
            <a:r>
              <a:rPr sz="1425" b="1">
                <a:solidFill>
                  <a:srgbClr val="F7FBFF"/>
                </a:solidFill>
              </a:rPr>
              <a:t>提炼观点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534BDDA-50DC-43FF-8FF1-51FF91A86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2724150"/>
            <a:ext cx="285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8EABC7"/>
                </a:solidFill>
              </a:defRPr>
            </a:pPr>
            <a:r>
              <a:rPr sz="2100" b="1">
                <a:solidFill>
                  <a:srgbClr val="8EABC7"/>
                </a:solidFill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C5B731-C397-46A5-BBCC-EAD903AFC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476500"/>
            <a:ext cx="1543050" cy="990600"/>
          </a:xfrm>
          <a:prstGeom xmlns:a="http://schemas.openxmlformats.org/drawingml/2006/main" prst="roundRect">
            <a:avLst>
              <a:gd name="adj" fmla="val 17308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A8D14A86-222E-4433-AFCD-5D7BB4D71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628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5C4FF"/>
                </a:solidFill>
              </a:defRPr>
            </a:pPr>
            <a:r>
              <a:rPr sz="1050" b="1">
                <a:solidFill>
                  <a:srgbClr val="35C4FF"/>
                </a:solidFill>
              </a:rPr>
              <a:t>04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2741D4F-113D-45CE-963E-3D834870E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9718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F"/>
                </a:solidFill>
              </a:defRPr>
            </a:pPr>
            <a:r>
              <a:rPr sz="1425" b="1">
                <a:solidFill>
                  <a:srgbClr val="F7FBFF"/>
                </a:solidFill>
              </a:rPr>
              <a:t>核查来源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F88AD61-E376-490F-A067-1026B6FA2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724150"/>
            <a:ext cx="285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8EABC7"/>
                </a:solidFill>
              </a:defRPr>
            </a:pPr>
            <a:r>
              <a:rPr sz="2100" b="1">
                <a:solidFill>
                  <a:srgbClr val="8EABC7"/>
                </a:solidFill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D61E61-B3F9-457C-ADDC-3A3D16FF6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476500"/>
            <a:ext cx="1543050" cy="990600"/>
          </a:xfrm>
          <a:prstGeom xmlns:a="http://schemas.openxmlformats.org/drawingml/2006/main" prst="roundRect">
            <a:avLst>
              <a:gd name="adj" fmla="val 17308"/>
            </a:avLst>
          </a:prstGeom>
          <a:solidFill xmlns:a="http://schemas.openxmlformats.org/drawingml/2006/main">
            <a:srgbClr val="15375F"/>
          </a:solidFill>
          <a:ln xmlns:a="http://schemas.openxmlformats.org/drawingml/2006/main" w="9525">
            <a:solidFill>
              <a:srgbClr val="F6C768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CA8A88E-D41A-499A-B83C-511E86AB1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28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6C768"/>
                </a:solidFill>
              </a:defRPr>
            </a:pPr>
            <a:r>
              <a:rPr sz="1050" b="1">
                <a:solidFill>
                  <a:srgbClr val="F6C768"/>
                </a:solidFill>
              </a:rPr>
              <a:t>05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40BDAAAD-335A-4F89-8475-D9D6B450A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9718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F"/>
                </a:solidFill>
              </a:defRPr>
            </a:pPr>
            <a:r>
              <a:rPr sz="1425" b="1">
                <a:solidFill>
                  <a:srgbClr val="F7FBFF"/>
                </a:solidFill>
              </a:rPr>
              <a:t>人工审阅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F08C96A4-19AE-4B80-8FCF-0748D93A0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9775" y="2724150"/>
            <a:ext cx="285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8EABC7"/>
                </a:solidFill>
              </a:defRPr>
            </a:pPr>
            <a:r>
              <a:rPr sz="2100" b="1">
                <a:solidFill>
                  <a:srgbClr val="8EABC7"/>
                </a:solidFill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0C4CF6C-F80D-4F3B-B934-1DDC5A9D0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15525" y="2476500"/>
            <a:ext cx="1543050" cy="990600"/>
          </a:xfrm>
          <a:prstGeom xmlns:a="http://schemas.openxmlformats.org/drawingml/2006/main" prst="roundRect">
            <a:avLst>
              <a:gd name="adj" fmla="val 17308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68CAB706-12F0-47E5-8921-977DABDDF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86975" y="26289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5C4FF"/>
                </a:solidFill>
              </a:defRPr>
            </a:pPr>
            <a:r>
              <a:rPr sz="1050" b="1">
                <a:solidFill>
                  <a:srgbClr val="35C4FF"/>
                </a:solidFill>
              </a:rPr>
              <a:t>06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A23B5E73-B403-437A-A137-D30DCD76B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86975" y="29718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7FBFF"/>
                </a:solidFill>
              </a:defRPr>
            </a:pPr>
            <a:r>
              <a:rPr sz="1425" b="1">
                <a:solidFill>
                  <a:srgbClr val="F7FBFF"/>
                </a:solidFill>
              </a:rPr>
              <a:t>发布复盘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6EAEB191-6107-4DA0-AD69-99EB11F0B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171950"/>
            <a:ext cx="190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6C768"/>
                </a:solidFill>
              </a:defRPr>
            </a:pPr>
            <a:r>
              <a:rPr sz="1650" b="1">
                <a:solidFill>
                  <a:srgbClr val="F6C768"/>
                </a:solidFill>
              </a:rPr>
              <a:t>必须由我做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BA91EA24-3DEE-4FCB-9783-1E33756AE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171950"/>
            <a:ext cx="190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5C4FF"/>
                </a:solidFill>
              </a:defRPr>
            </a:pPr>
            <a:r>
              <a:rPr sz="1650" b="1">
                <a:solidFill>
                  <a:srgbClr val="35C4FF"/>
                </a:solidFill>
              </a:rPr>
              <a:t>AI 可以辅助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1D5ED1A3-484F-4D4E-9A1D-DC8916D10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171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3D3A2"/>
                </a:solidFill>
              </a:defRPr>
            </a:pPr>
            <a:r>
              <a:rPr sz="1650" b="1">
                <a:solidFill>
                  <a:srgbClr val="53D3A2"/>
                </a:solidFill>
              </a:rPr>
              <a:t>可以自动执行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184CD64-CDF3-4105-8580-744DD63DB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724400"/>
            <a:ext cx="9086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8496B"/>
            </a:solidFill>
            <a:prstDash val="solid"/>
          </a:ln>
        </p:spPr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D8C88209-3AAA-4C92-BD40-8724080C8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5086350"/>
            <a:ext cx="742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7FBFF"/>
                </a:solidFill>
              </a:defRPr>
            </a:pPr>
            <a:r>
              <a:rPr sz="1950" b="1">
                <a:solidFill>
                  <a:srgbClr val="F7FBFF"/>
                </a:solidFill>
              </a:rPr>
              <a:t>混乱流程被自动化之后，只会更快地产生混乱。</a:t>
            </a:r>
          </a:p>
        </p:txBody>
      </p:sp>
      <p:sp>
        <p:nvSpPr>
          <p:cNvPr id="33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85121235-551F-4320-AB5B-950FE8AC3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34" name="footer-url">
            <a:extLst xmlns:a="http://schemas.openxmlformats.org/drawingml/2006/main">
              <a:ext uri="{FF2B5EF4-FFF2-40B4-BE49-F238E27FC236}">
                <a16:creationId xmlns:a16="http://schemas.microsoft.com/office/drawing/2014/main" id="{91818424-4F35-4274-BF24-4ACBD5CED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188983891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2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kicker-9">
            <a:extLst xmlns:a="http://schemas.openxmlformats.org/drawingml/2006/main">
              <a:ext uri="{FF2B5EF4-FFF2-40B4-BE49-F238E27FC236}">
                <a16:creationId xmlns:a16="http://schemas.microsoft.com/office/drawing/2014/main" id="{700BF118-FC75-4484-89A3-57FC2E947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35C4FF"/>
                </a:solidFill>
              </a:defRPr>
            </a:pPr>
            <a:r>
              <a:rPr sz="1125" b="1">
                <a:solidFill>
                  <a:srgbClr val="35C4FF"/>
                </a:solidFill>
              </a:rPr>
              <a:t>COMPOUNDING</a:t>
            </a:r>
          </a:p>
        </p:txBody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83108AED-B878-4FEE-9532-5C1085552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7FBFF"/>
                </a:solidFill>
              </a:defRPr>
            </a:pPr>
            <a:r>
              <a:rPr sz="2925" b="1">
                <a:solidFill>
                  <a:srgbClr val="F7FBFF"/>
                </a:solidFill>
              </a:rPr>
              <a:t>把做过的工作，变成下一次的起点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BB2B4B-BE99-4374-B2DE-54914049E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4" name="index-9">
            <a:extLst xmlns:a="http://schemas.openxmlformats.org/drawingml/2006/main">
              <a:ext uri="{FF2B5EF4-FFF2-40B4-BE49-F238E27FC236}">
                <a16:creationId xmlns:a16="http://schemas.microsoft.com/office/drawing/2014/main" id="{49A7B251-D152-440C-AAE8-2A5C6FAC7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47675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EABC7"/>
                </a:solidFill>
              </a:defRPr>
            </a:pPr>
            <a:r>
              <a:rPr sz="1050" b="1">
                <a:solidFill>
                  <a:srgbClr val="8EABC7"/>
                </a:solidFill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173E98-8A0C-43DE-8CA6-20B19A947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4895850" cy="2990850"/>
          </a:xfrm>
          <a:prstGeom xmlns:a="http://schemas.openxmlformats.org/drawingml/2006/main" prst="roundRect">
            <a:avLst>
              <a:gd name="adj" fmla="val 573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33D761C-7E49-432D-BA99-FD7A4078F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24100"/>
            <a:ext cx="4438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35C4FF"/>
                </a:solidFill>
              </a:defRPr>
            </a:pPr>
            <a:r>
              <a:rPr sz="1650" b="1">
                <a:solidFill>
                  <a:srgbClr val="35C4FF"/>
                </a:solidFill>
              </a:rPr>
              <a:t>知识层：沉淀自己的材料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2F730E2-F261-4799-853A-717B0D562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24150"/>
            <a:ext cx="4438650" cy="2228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优秀案例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客户常见问题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报价与服务边界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交付清单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失败复盘与表达风格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C6D172-F334-4186-9C8B-03C90119B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133600"/>
            <a:ext cx="5581650" cy="2990850"/>
          </a:xfrm>
          <a:prstGeom xmlns:a="http://schemas.openxmlformats.org/drawingml/2006/main" prst="roundRect">
            <a:avLst>
              <a:gd name="adj" fmla="val 5732"/>
            </a:avLst>
          </a:prstGeom>
          <a:solidFill xmlns:a="http://schemas.openxmlformats.org/drawingml/2006/main">
            <a:srgbClr val="102A4F"/>
          </a:solidFill>
          <a:ln xmlns:a="http://schemas.openxmlformats.org/drawingml/2006/main" w="9525">
            <a:solidFill>
              <a:srgbClr val="28496B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5F986CF3-3960-4668-93D7-14C37D50F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324100"/>
            <a:ext cx="5124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6C768"/>
                </a:solidFill>
              </a:defRPr>
            </a:pPr>
            <a:r>
              <a:rPr sz="1650" b="1">
                <a:solidFill>
                  <a:srgbClr val="F6C768"/>
                </a:solidFill>
              </a:rPr>
              <a:t>决策层：把结论拆开看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A0BAB55-4271-4197-8913-38F07E5BC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724150"/>
            <a:ext cx="5124450" cy="2228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事实：已经有证据的内容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假设：暂时相信但尚未证明</a:t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未知：下一步必须确认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D9E7F5"/>
                </a:solidFill>
              </a:defRPr>
            </a:pPr>
            <a:r>
              <a:rPr sz="1350" b="0">
                <a:solidFill>
                  <a:srgbClr val="D9E7F5"/>
                </a:solidFill>
              </a:rPr>
              <a:t>最后问：最小验证动作是什么？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8914A40-F0EB-45DA-B6F6-78E8599F5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5486400"/>
            <a:ext cx="942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3D3A2"/>
                </a:solidFill>
              </a:defRPr>
            </a:pPr>
            <a:r>
              <a:rPr sz="1650" b="1">
                <a:solidFill>
                  <a:srgbClr val="53D3A2"/>
                </a:solidFill>
              </a:rPr>
              <a:t>客户资料先脱敏；重要结论保留来源；最终判断由人承担。</a:t>
            </a:r>
          </a:p>
        </p:txBody>
      </p:sp>
      <p:sp>
        <p:nvSpPr>
          <p:cNvPr id="12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8B246B62-1FAA-465F-A6C7-9174F77CD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8EABC7"/>
                </a:solidFill>
              </a:defRPr>
            </a:pPr>
            <a:r>
              <a:rPr sz="900" b="1">
                <a:solidFill>
                  <a:srgbClr val="8EABC7"/>
                </a:solidFill>
              </a:rPr>
              <a:t>AI × ONE PERSON COMPANY</a:t>
            </a:r>
          </a:p>
        </p:txBody>
      </p:sp>
      <p:sp>
        <p:nvSpPr>
          <p:cNvPr id="13" name="footer-url">
            <a:extLst xmlns:a="http://schemas.openxmlformats.org/drawingml/2006/main">
              <a:ext uri="{FF2B5EF4-FFF2-40B4-BE49-F238E27FC236}">
                <a16:creationId xmlns:a16="http://schemas.microsoft.com/office/drawing/2014/main" id="{62D87F54-8E74-45E7-8423-695A4E94B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477000"/>
            <a:ext cx="333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8EABC7"/>
                </a:solidFill>
              </a:defRPr>
            </a:pPr>
            <a:r>
              <a:rPr sz="900" b="0">
                <a:solidFill>
                  <a:srgbClr val="8EABC7"/>
                </a:solidFill>
              </a:rPr>
              <a:t>leofund.cn/opc/ai-productivity</a:t>
            </a:r>
          </a:p>
        </p:txBody>
      </p:sp>
    </p:spTree>
    <p:extLst>
      <p:ext uri="{BB962C8B-B14F-4D97-AF65-F5344CB8AC3E}">
        <p14:creationId xmlns:p14="http://schemas.microsoft.com/office/powerpoint/2010/main" val="2566455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2026-08-28T06:17:45.3020000Z</dcterms:created>
  <dcterms:modified xsi:type="dcterms:W3CDTF">2026-08-28T06:17:45.3020000Z</dcterms:modified>
</coreProperties>
</file>